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980507"/>
          <c:y val="0.164353"/>
          <c:w val="0.86626"/>
          <c:h val="0.67674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No UT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 ###/###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000000"/>
                    </a:solidFill>
                    <a:latin typeface="Helvetica Light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stage0</c:v>
                </c:pt>
                <c:pt idx="1">
                  <c:v>stage1</c:v>
                </c:pt>
                <c:pt idx="2">
                  <c:v>stage2</c:v>
                </c:pt>
                <c:pt idx="3">
                  <c:v>stage3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15.000000</c:v>
                </c:pt>
                <c:pt idx="1">
                  <c:v>30.000000</c:v>
                </c:pt>
                <c:pt idx="2">
                  <c:v>69.000000</c:v>
                </c:pt>
                <c:pt idx="3">
                  <c:v>96.000000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UT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2">
                  <a:hueOff val="-2473793"/>
                  <a:satOff val="-50209"/>
                  <a:lumOff val="23543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 ###/###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000000"/>
                    </a:solidFill>
                    <a:latin typeface="Helvetica Light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stage0</c:v>
                </c:pt>
                <c:pt idx="1">
                  <c:v>stage1</c:v>
                </c:pt>
                <c:pt idx="2">
                  <c:v>stage2</c:v>
                </c:pt>
                <c:pt idx="3">
                  <c:v>stage3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65.000000</c:v>
                </c:pt>
                <c:pt idx="2">
                  <c:v>70.000000</c:v>
                </c:pt>
                <c:pt idx="3">
                  <c:v>35.000000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1" i="0" strike="noStrike" sz="2000" u="none">
                    <a:solidFill>
                      <a:srgbClr val="000000"/>
                    </a:solidFill>
                    <a:latin typeface="Helvetica"/>
                  </a:defRPr>
                </a:pPr>
                <a:r>
                  <a:rPr b="1" i="0" strike="noStrike" sz="2000" u="none">
                    <a:solidFill>
                      <a:srgbClr val="000000"/>
                    </a:solidFill>
                    <a:latin typeface="Helvetica"/>
                  </a:rPr>
                  <a:t>stage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Cost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872991"/>
          <c:y val="0"/>
          <c:w val="0.854612"/>
          <c:h val="0.080567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 就是单元测试，最佳实践部分，介绍一些配置和工具，方便我们开发和调试，另外还有一些UT相关的规范和经验技巧等，好正式开始之前的我们先来看个例子。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当我们使用浮点数的时候，问题就暴露了，这是经典的0.1+0.2不等于0.3的问题，具体原因我们就不展开了，有兴趣可以自己去了解下。</a:t>
            </a:r>
          </a:p>
          <a:p>
            <a:pPr>
              <a:defRPr sz="1600"/>
            </a:pPr>
            <a:r>
              <a:t>我们试想下，假如我们没有做这些测试，可能发现这个问题就得到生产坏境了，因为有了测试，我们及时发现了问题，所以这里只是想说明1个问题：完善的测试能</a:t>
            </a:r>
            <a:r>
              <a:rPr>
                <a:solidFill>
                  <a:schemeClr val="accent4"/>
                </a:solidFill>
              </a:rPr>
              <a:t>及早暴露问题, </a:t>
            </a:r>
            <a:r>
              <a:t>好发现这个问题之后，我们相应的对plus 做一些调整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我们在这个增强型的函数中，加入了是否是浮点数的判断，如果是的话，对结果保留两位小数，否则直接取结果。同样的我们现在再跑一遍测试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跟之前一样测试整数，也没问题，这时候我们引入一个工具，叫覆盖率报告。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就是这个，覆盖率报告是我们检验测试结果的一个很有效的工具，它会从语句，分支，函数，和行数四个维度去统计我们测试的覆盖情况，这个指标越高说明我们的测试越完善。（jest配置中如果设置了收集报告，它会自动生成，相关设置可以去看看文档，这里就不说了）</a:t>
            </a:r>
          </a:p>
          <a:p>
            <a:pPr>
              <a:defRPr sz="1600"/>
            </a:pPr>
            <a:r>
              <a:t>好，我们现在看下覆盖率报告，绿色代表跑到了，红色代表该代码区域未被测试覆盖到。</a:t>
            </a:r>
          </a:p>
          <a:p>
            <a:pPr>
              <a:defRPr sz="1600"/>
            </a:pPr>
            <a:r>
              <a:t>我们可以看到现在if的代码块并内没有被测试到，是因为我们刚才的测试case都是整数，而if内的代码块是需要条件为浮点数时才能执行到，所以我们需要新写一条测试浮点数的case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这里的有一点注意下：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每条测试用例的description描述要尽量准确，清晰，别人看来就知道你的意图是什么，好的测试就是文档</a:t>
            </a:r>
          </a:p>
          <a:p>
            <a:pPr>
              <a:defRPr sz="1600"/>
            </a:pPr>
            <a:r>
              <a:t>2. 不同的分支测试，要分开写，不要揉到一起</a:t>
            </a:r>
          </a:p>
          <a:p>
            <a:pPr>
              <a:defRPr sz="1600"/>
            </a:pPr>
            <a:r>
              <a:t>这里我们要引入两个规范，。。</a:t>
            </a:r>
          </a:p>
          <a:p>
            <a:pPr>
              <a:defRPr sz="1600"/>
            </a:pPr>
            <a:r>
              <a:t>好我们再来看下现在的测试结果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可以看到，我们的第二条case也已经通过了，并且覆盖率报告显示，if代码块内部也已被覆盖，至此，我们的覆盖率达到了100%，至少从数据上来看我们的代码质量提高了。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这个例子就到这了，现在我们来总结下：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通过测试我们直接暴露了plus函数的浮点数问题。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发现问题之后，我们改进了plus的实现，即powerplus, 提高了代码健壮性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我们及时在本地做了修改，并没有等到上线然后暴露问题再修改。</a:t>
            </a:r>
            <a:br/>
            <a:r>
              <a:t>现在我们再来看下why ut部分的内容，是不是对此理解更深了。</a:t>
            </a:r>
            <a:br/>
            <a:r>
              <a:t>。。我们看下最后一点，减低成本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通过上面那个plus的例子，</a:t>
            </a:r>
          </a:p>
          <a:p>
            <a:pPr>
              <a:defRPr sz="1600"/>
            </a:pPr>
            <a:r>
              <a:t>我们来看一张图，横轴代表项目进度，纵轴代表我们的开发成本，蓝色的折线表示不写ut,绿色的表示一开始就写ut.</a:t>
            </a:r>
          </a:p>
          <a:p>
            <a:pPr>
              <a:defRPr sz="1600"/>
            </a:pPr>
            <a:r>
              <a:t>我们可以看到，一开始，写ut的项目成本是很高的，但随着项目的逐渐推进，到了中后期，ut的收益开始凸显，成本快速下降，相反的不写ut的项目成本快速增高。</a:t>
            </a:r>
          </a:p>
          <a:p>
            <a:pPr>
              <a:defRPr sz="1600"/>
            </a:pPr>
            <a:r>
              <a:t>而最重要的是越是项目后期，集成会越来越频繁，交付的压力会越来越大，有了UT来给我们兜这个底我们不但有了一个可量化的代码质量参考指标，同时也能根据ut的运行情况快速定位每一次代码的change和修复bug.相反没有ut的到了后期，面对集成后生产环境数量级增长的bug, 只能凭借程序员的经验去调试，没有任何的参考和指导工具，成本明显高于前者。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好，接下来我们就来看看在具体的项目中，到底应该怎么写测试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我这写了一个获取天气情况的组件，主要功能如图，不要看这个组件很简单，麻雀虽小五脏俱全，react+redux, 该有的它都有，我们来看下项目的代码。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前端的部分因为贴图不太方便，我们待会直接看下源码。</a:t>
            </a:r>
          </a:p>
          <a:p>
            <a:pPr>
              <a:defRPr sz="1600"/>
            </a:pPr>
            <a:r>
              <a:t>后端API部分只有一个接口，如图.</a:t>
            </a:r>
          </a:p>
          <a:p>
            <a:pPr>
              <a:defRPr sz="1600"/>
            </a:pPr>
            <a:r>
              <a:t>我们在项目中看下前端部分的代码，</a:t>
            </a:r>
          </a:p>
          <a:p>
            <a:pPr>
              <a:defRPr sz="1600"/>
            </a:pPr>
            <a:r>
              <a:t>组件测试的点：</a:t>
            </a:r>
          </a:p>
          <a:p>
            <a:pPr>
              <a:defRPr sz="1600"/>
            </a:pPr>
            <a:r>
              <a:t>	1.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这是组件的代码，快速看下，【后面是action、reducer】的，好我们再回来看看组件的代码，现在要开始测组件的话，测试的点有哪些：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render dom的内容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event回调方法</a:t>
            </a:r>
          </a:p>
          <a:p>
            <a:pPr>
              <a:defRPr sz="1600"/>
            </a:pPr>
            <a:r>
              <a:t>这两点也是我们写组件时测试时问题最多，也是最不好写的地方，我们来看看到底要怎么写</a:t>
            </a:r>
          </a:p>
          <a:p>
            <a:pPr>
              <a:defRPr sz="1600"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比如说现在有个桥梁的工程队，耗时半年造好了一座桥，通车前他们的工程师开着车在上面跑了几十圈，发现都没啥问题，然后就准备交付通车了，这样可以吗？当然可以，不过结果可能是这样。</a:t>
            </a:r>
          </a:p>
          <a:p>
            <a:pPr>
              <a:defRPr sz="1600"/>
            </a:pPr>
            <a:r>
              <a:t>===</a:t>
            </a:r>
          </a:p>
          <a:p>
            <a:pPr>
              <a:defRPr sz="1600"/>
            </a:pPr>
            <a:r>
              <a:t>因为你只是测试了最顺利的一种情况，你有没没有测过好几辆车同时行驶的情况，有没有测过满载大卡车相向行驶的情况，有没有考虑过下雨天行驶的情况，有没有考虑过全是摩托车行驶的情况，等等类似的case,这其实就是我们所说的测试覆盖率，我们要尽可能多的覆盖更多的case.</a:t>
            </a:r>
          </a:p>
          <a:p>
            <a:pPr>
              <a:defRPr sz="1600"/>
            </a:pPr>
            <a:r>
              <a:t>假如我们能在修桥的时候就考虑到一些问题，比如温度，湿度，承重等等，尽早测试,一些问题就能及早被发现并及早处理，不用等到交付时才暴露问题。</a:t>
            </a:r>
          </a:p>
          <a:p>
            <a:pPr>
              <a:defRPr sz="1600"/>
            </a:pPr>
            <a:r>
              <a:t>当你把最极端的最糟糕的情况都考虑并且测试过了，那是不是说明这个项目、工程的质量是经得起考验的？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===好，我们来看第一部分，why ut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好记住这两个测试点：</a:t>
            </a:r>
          </a:p>
          <a:p>
            <a:pPr>
              <a:defRPr sz="1600"/>
            </a:pPr>
            <a:r>
              <a:t>一般来说，在组件测试的开头声明用到的props值，同时创建一个setup的方法去shallow/mount组件。</a:t>
            </a:r>
          </a:p>
          <a:p>
            <a:pPr>
              <a:defRPr sz="1600"/>
            </a:pPr>
            <a:r>
              <a:t>一般对于有dom部分的组件测试，我们先会创建一个快照测试，快照会把我们组件render出的dom内容存起来，之后每次运行测试时都会拿当前render的内容和快照的去对比，一旦对比不同就说明ui有change,测试就不会通过，需要你去检查确认ui的change然后更新快照，之后才能pass.</a:t>
            </a:r>
          </a:p>
          <a:p>
            <a:pPr>
              <a:defRPr sz="1600"/>
            </a:pPr>
            <a:r>
              <a:t>好，我们运行下这条case, 会发现直接报错，下一张：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Shape 3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这是一个非常容易掉进去的坑，我们当时写测试的时候，还没有现在这些提示，相关资料也很少，在这耗了不少时间。我们不说原因，先看下我们测试中怎么使用weather组件的，直接default导出，default导出的是什么呢，我们看下weather组件中的，是一个被connect过得weather组件，connect方法会把store注入到组件中，但我们在测试中shallow的时候却没有给提供这个store（</a:t>
            </a:r>
            <a:r>
              <a:rPr>
                <a:solidFill>
                  <a:schemeClr val="accent4"/>
                </a:solidFill>
              </a:rPr>
              <a:t>回看shallow</a:t>
            </a:r>
            <a:r>
              <a:t>）,这就是问题所在.</a:t>
            </a:r>
          </a:p>
          <a:p>
            <a:pPr>
              <a:defRPr sz="1600"/>
            </a:pPr>
            <a:r>
              <a:t>怎么解决呢：下一页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里有三种方法可以修复这个问题，这里就简单了解下，有兴趣可以自己去搜下。前两种根据我个人的经验，在实际使用过程中很不灵活，所以我直接推荐大家使用第三种，最简单，也最灵活的方案，因为后面还有其他内容，我就不展开说了，我们直接看修改后的运行结果,下一页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之前的快照测试以及pass了，同时会在对应的测试目录下生产一个snap的文件，这个文件就是存储render出的dom内容的，这里一定要注意，</a:t>
            </a:r>
            <a:r>
              <a:rPr>
                <a:solidFill>
                  <a:schemeClr val="accent4">
                    <a:satOff val="1488"/>
                    <a:lumOff val="-7242"/>
                  </a:schemeClr>
                </a:solidFill>
              </a:rPr>
              <a:t>每次提交代码的时候，快照文件要包含尽来，一并提交</a:t>
            </a:r>
            <a:r>
              <a:t>。</a:t>
            </a:r>
          </a:p>
          <a:p>
            <a:pPr>
              <a:defRPr sz="1600"/>
            </a:pPr>
            <a:r>
              <a:t>我们看到，这一个快照测试就已经把能dom部分能直接render的代码全部覆盖了，只剩下两个branch和handleClick没有覆盖到。我们先来处理branch，下一页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Shape 3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解释写法意思。</a:t>
            </a:r>
          </a:p>
          <a:p>
            <a:pPr/>
            <a:r>
              <a:t>看下运行情况。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刚加的case都过了，现在除了handleClick外，全部都覆盖到了。好，我们最后来解决handleClick.,先来观察下，handleClick是Weather这个class下的一个方法，而react每次render组件其实是render了一个class的实例，所以handleClick也是weather的一个实例方法，所以我们的测试可以这么写，下一页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直接在实例上调用handleClick 然后测试通过，也覆盖到了，完美，对吧？</a:t>
            </a:r>
          </a:p>
          <a:p>
            <a:pPr>
              <a:defRPr sz="1600"/>
            </a:pPr>
            <a:r>
              <a:t>这样对吗？</a:t>
            </a:r>
          </a:p>
          <a:p>
            <a:pPr>
              <a:defRPr sz="1600"/>
            </a:pPr>
            <a:r>
              <a:t>不对，</a:t>
            </a:r>
            <a:r>
              <a:rPr>
                <a:solidFill>
                  <a:schemeClr val="accent4"/>
                </a:solidFill>
              </a:rPr>
              <a:t>这是又一个组件测试中容易踩得坑</a:t>
            </a:r>
            <a:r>
              <a:t>。因为我们的组件真实运行时，是用户点击了button才触发的handleClick，现在这种方式相当于绕过了click event的而直接调用了handleClick,并不能模拟真实的流程，假如有一天某个同事把button的click回调给改成了handleClickB,这时候你的这条测试也照样能pass, 这种测试看似代码都覆盖了，但其实是没有意义的，是无效的测试，我们一定要避免这种写法。正确的写法应该是这样，下一页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8" name="Shape 3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我们调用jest的simulate API，在button上去模拟一个点击事件，然后再去判断fetch..action是否被调用，根本不用直接去调用handleClick,这样才是真正模拟测试了真实的操作流程，才是有效的测试。好，组件测试中的写法和注意的点基本就是这些，下边我们来看下action中的测试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action测试，在我看来是测试里最不好写的，因为我们的业务逻辑，api调用等代码都在这一层，同时再加上异步，写起来更是棘手。所以异步的测试是这部分的重点。我们先回顾下我们的action</a:t>
            </a:r>
          </a:p>
          <a:p>
            <a:pPr/>
            <a:r>
              <a:t>至下一页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6" name="Shape 3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action部分因为细节比较多，我们直接在代码里来看下action的测试写法，</a:t>
            </a:r>
          </a:p>
          <a:p>
            <a:pPr>
              <a:defRPr sz="1600"/>
            </a:pPr>
            <a:r>
              <a:t>1.因为在redux中，我们是同store里的dispatch去触发的action,所以在测试中我们要先模拟一个store对象,然后在每条case结束之后清除所有action。</a:t>
            </a:r>
          </a:p>
          <a:p>
            <a:pPr>
              <a:defRPr sz="1600"/>
            </a:pPr>
            <a:r>
              <a:t>2. 对照覆盖率页面，先模拟成功部分</a:t>
            </a:r>
          </a:p>
          <a:p>
            <a:pPr>
              <a:defRPr sz="1600"/>
            </a:pPr>
            <a:r>
              <a:t> 	1. 异步写法，不写done直接运行，</a:t>
            </a:r>
            <a:r>
              <a:rPr>
                <a:solidFill>
                  <a:schemeClr val="accent4"/>
                </a:solidFill>
              </a:rPr>
              <a:t>pass,修改断言任然pass,覆盖率没变</a:t>
            </a:r>
            <a:r>
              <a:t>，</a:t>
            </a:r>
            <a:r>
              <a:rPr b="1">
                <a:solidFill>
                  <a:schemeClr val="accent1"/>
                </a:solidFill>
              </a:rPr>
              <a:t>第一个坑</a:t>
            </a:r>
            <a:r>
              <a:t>原因case内不知道是异步，在disptch万后就结束了case,而case能正常结束就默认pass,这时异步还没执行完， 引入异步写法 三种done,return,aync/await.</a:t>
            </a:r>
          </a:p>
          <a:p>
            <a:pPr>
              <a:defRPr sz="1600"/>
            </a:pPr>
            <a:r>
              <a:t>	</a:t>
            </a:r>
          </a:p>
          <a:p>
            <a:pPr>
              <a:defRPr sz="1600"/>
            </a:pPr>
            <a:r>
              <a:t>	2. fail case，pass并且也覆盖到了，完全没问题是吧。我们试着 改变fail type 依然pass,并且依然覆盖了catch的代码，</a:t>
            </a:r>
            <a:r>
              <a:rPr b="1">
                <a:solidFill>
                  <a:schemeClr val="accent1"/>
                </a:solidFill>
              </a:rPr>
              <a:t>第二个坑</a:t>
            </a:r>
          </a:p>
          <a:p>
            <a:pPr>
              <a:defRPr sz="1600"/>
            </a:pPr>
            <a:r>
              <a:t>	 解释因为mock的只是axios的catch部分，但disptch本身是resolve的，</a:t>
            </a:r>
            <a:r>
              <a:rPr>
                <a:solidFill>
                  <a:schemeClr val="accent4"/>
                </a:solidFill>
              </a:rPr>
              <a:t>没有reject(error)出去，</a:t>
            </a:r>
          </a:p>
          <a:p>
            <a:pPr>
              <a:defRPr sz="1600"/>
            </a:pPr>
            <a:r>
              <a:t>	所以需要在catch的末尾把异常抛给外层，这样外层dispatch后才能进到测试的catch中，才是正确的写法</a:t>
            </a:r>
          </a:p>
          <a:p>
            <a:pPr>
              <a:defRPr sz="1600"/>
            </a:pPr>
            <a:r>
              <a:t>       这时候我们注意看action,在then里是return了dispatch，在catch里是return了promise.reject(), 形成promise chain</a:t>
            </a:r>
          </a:p>
          <a:p>
            <a:pPr>
              <a:defRPr sz="1600"/>
            </a:pPr>
            <a:r>
              <a:t>     3. 继续在这个case上我们做个小改动，我们试着先测试异常部分的，在测试then部分的，</a:t>
            </a:r>
            <a:r>
              <a:rPr>
                <a:solidFill>
                  <a:schemeClr val="accent4">
                    <a:satOff val="1488"/>
                    <a:lumOff val="-7242"/>
                  </a:schemeClr>
                </a:solidFill>
              </a:rPr>
              <a:t>倒一下顺序</a:t>
            </a:r>
          </a:p>
          <a:p>
            <a:pPr>
              <a:defRPr sz="1600"/>
            </a:pPr>
            <a:r>
              <a:t>	报错</a:t>
            </a:r>
            <a:r>
              <a:rPr b="1">
                <a:solidFill>
                  <a:schemeClr val="accent1"/>
                </a:solidFill>
              </a:rPr>
              <a:t>第三个坑</a:t>
            </a:r>
            <a:r>
              <a:t>，因为axios是在当前模块导入，catch的case中我们mock了reject, 在那条case结束后，当前的上下文当中axios.get的结果仍然是reject,所以会出错，修复也很简单，存储原始的引用，然后在使用完之前给还原回去。</a:t>
            </a:r>
          </a:p>
          <a:p>
            <a:pPr>
              <a:defRPr sz="1600"/>
            </a:pPr>
            <a:r>
              <a:t>	</a:t>
            </a:r>
          </a:p>
          <a:p>
            <a:pPr>
              <a:defRPr sz="1600"/>
            </a:pPr>
            <a:r>
              <a:t>好，action部分需要注意的几点就是这些，到现在组件，快照，action、异步相关的点我们都已经覆盖到了，看下覆盖率，100%，很完美对吧。好，我们进行最后一部分，下一张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先要明白为什么要写测试，如果我们从内心都没认可这个东西，那后面的内容其实都没啥意义了，了解为什么要写测试前，我们不妨换个角度，了解下为什么不写ut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通过以上的内容我们对实际项目中ut的写法有了些基本了解，可以看到，其实细节和注意的地方还是挺多的，所以我这里我列出了几点实践中需要遵守的规范，下页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  <a:defRPr sz="1600"/>
            </a:pPr>
            <a:r>
              <a:t>组件中命名导出class, 默认导出connect 过得class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统一声明组件shallow或mount时用到的props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使用setup函数统一封装shallow或mount组件的操作</a:t>
            </a:r>
          </a:p>
          <a:p>
            <a:pPr>
              <a:defRPr sz="1600"/>
            </a:pPr>
            <a:r>
              <a:t>===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正确返回promise resolve或者reject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统一异步测试的写法风格</a:t>
            </a:r>
          </a:p>
          <a:p>
            <a:pPr>
              <a:defRPr sz="1600"/>
            </a:pPr>
            <a:r>
              <a:t>===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测试用例中书写清晰准确的描述</a:t>
            </a:r>
          </a:p>
          <a:p>
            <a:pPr marL="388055" indent="-388055">
              <a:buSzPct val="100000"/>
              <a:buAutoNum type="arabicPeriod" startAt="1"/>
              <a:defRPr sz="1600"/>
            </a:pPr>
            <a:r>
              <a:t>把条件测试相关的case放在同一个describe分组中</a:t>
            </a:r>
          </a:p>
          <a:p>
            <a:pPr>
              <a:defRPr sz="1600"/>
            </a:pPr>
            <a:r>
              <a:t>我想到的就是这几点，好最后来给大家推荐一个debug的小工具，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2" name="Shape 4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 startAt="1"/>
            </a:pPr>
            <a:r>
              <a:t>jest插件，这个可能有些同事都在用了，主要就是方便debug，装上后会在case上显示一个debug的连接，打上断点，直接点击就可以调试了，省去了配置launch config的步骤，另外还有一些别的功能，感兴趣可以自己了解下。</a:t>
            </a:r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以上这些原因说白了，还是程序员自身或者公司对UT的重视度不够，因为没有或者很少写过，所以对UT的认知和理解也不深刻，没法从实践中感受到UT的收益到底在哪，从而形成一个恶性循环，好，说完了原因，我们来看下UT的好处到底是什么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为什么要写，肯定得有好处我们才肯投入时间精力去写，对吧。</a:t>
            </a:r>
          </a:p>
          <a:p>
            <a:pPr/>
            <a:r>
              <a:t>UT的好处我自己总结主要就是以下几点，</a:t>
            </a:r>
          </a:p>
          <a:p>
            <a:pPr/>
            <a:r>
              <a:t>1.增强代码健壮性和质量</a:t>
            </a:r>
          </a:p>
          <a:p>
            <a:pPr/>
          </a:p>
          <a:p>
            <a:pPr/>
            <a:r>
              <a:t>说完这些优点，可能有些人还是比较模糊，没事，我们后面会细说。</a:t>
            </a:r>
          </a:p>
          <a:p>
            <a:pPr/>
            <a:r>
              <a:t>接下来我们了解下为什么要用jest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这是jest的几大特点，我们来简单了解下，</a:t>
            </a:r>
          </a:p>
          <a:p>
            <a:pPr marL="159657" indent="-159657">
              <a:buSzPct val="100000"/>
              <a:buAutoNum type="arabicPeriod" startAt="1"/>
              <a:defRPr sz="1600"/>
            </a:pPr>
            <a:r>
              <a:t>零配置，如果按照jest约定的规范比如</a:t>
            </a:r>
            <a:r>
              <a:rPr>
                <a:solidFill>
                  <a:schemeClr val="accent4"/>
                </a:solidFill>
              </a:rPr>
              <a:t>测试文件夹</a:t>
            </a:r>
            <a:r>
              <a:t>的命名放置位置等，你是不需要任何配置就能直接跑测试的，集成度比较高，主要体现在以下几点</a:t>
            </a:r>
          </a:p>
          <a:p>
            <a:pPr lvl="1" marL="794657" indent="-159657">
              <a:buSzPct val="100000"/>
              <a:buAutoNum type="arabicPeriod" startAt="1"/>
              <a:defRPr sz="1600"/>
            </a:pPr>
            <a:r>
              <a:t>单依赖，只需安装jest</a:t>
            </a:r>
          </a:p>
          <a:p>
            <a:pPr lvl="1" marL="794657" indent="-159657">
              <a:buSzPct val="100000"/>
              <a:buAutoNum type="arabicPeriod" startAt="1"/>
              <a:defRPr sz="1600"/>
            </a:pPr>
            <a:r>
              <a:t>内置mock</a:t>
            </a:r>
          </a:p>
          <a:p>
            <a:pPr lvl="1" marL="794657" indent="-159657">
              <a:buSzPct val="100000"/>
              <a:buAutoNum type="arabicPeriod" startAt="1"/>
              <a:defRPr sz="1600"/>
            </a:pPr>
            <a:r>
              <a:t>内置断言</a:t>
            </a:r>
          </a:p>
          <a:p>
            <a:pPr lvl="1" marL="794657" indent="-159657">
              <a:buSzPct val="100000"/>
              <a:buAutoNum type="arabicPeriod" startAt="1"/>
              <a:defRPr sz="1600"/>
            </a:pPr>
            <a:r>
              <a:t>内置覆盖率报告，在jest之前，像类似karma, jasmine mocha之类的测试平台的话，这些都需要你单独安装配置，而且十分麻烦，不好用</a:t>
            </a:r>
            <a:br/>
          </a:p>
          <a:p>
            <a:pPr marL="159657" indent="-159657">
              <a:buSzPct val="100000"/>
              <a:buAutoNum type="arabicPeriod" startAt="1"/>
              <a:defRPr sz="1600"/>
            </a:pPr>
            <a:r>
              <a:t> 快速，并发执行，缓存babel代码</a:t>
            </a:r>
          </a:p>
          <a:p>
            <a:pPr marL="159657" indent="-159657">
              <a:buSzPct val="100000"/>
              <a:buAutoNum type="arabicPeriod" startAt="1"/>
              <a:defRPr sz="1600"/>
            </a:pPr>
            <a:r>
              <a:t> API, 它整合了自己的mock 断言，而且简单易懂易用。</a:t>
            </a:r>
          </a:p>
          <a:p>
            <a:pPr marL="159657" indent="-159657">
              <a:buSzPct val="100000"/>
              <a:buAutoNum type="arabicPeriod" startAt="1"/>
              <a:defRPr sz="1600"/>
            </a:pPr>
            <a:r>
              <a:t> 快照，这个简单说下，后面我们有例子，就是存储当前测试组件的dom解构，这样每次有了UI上的change会去和快照对比，非常快速，同时保证了ui的稳定</a:t>
            </a:r>
          </a:p>
          <a:p>
            <a:pPr>
              <a:defRPr sz="1600"/>
            </a:pPr>
            <a:r>
              <a:t>   监听即watch mode</a:t>
            </a:r>
          </a:p>
          <a:p>
            <a:pPr>
              <a:defRPr sz="1600"/>
            </a:pPr>
            <a:r>
              <a:t>  filter 可以快速过滤我们当前关注的测试</a:t>
            </a:r>
          </a:p>
          <a:p>
            <a:pPr>
              <a:defRPr sz="1600"/>
            </a:pPr>
            <a:r>
              <a:t>关于jest更多的功能特点有兴趣可以去官网了解。</a:t>
            </a:r>
          </a:p>
          <a:p>
            <a:pPr>
              <a:defRPr sz="1600"/>
            </a:pPr>
            <a:r>
              <a:t>===</a:t>
            </a:r>
          </a:p>
          <a:p>
            <a:pPr>
              <a:defRPr sz="1600"/>
            </a:pPr>
            <a:r>
              <a:t>下面我们进行第二部分，如何书写测试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r>
              <a:t> 我们先来看一个简单的例子plus，这是一个求和的function, 非常简单，没有任何特殊的地方对吧。一般有些人可能会运行一下这个方法，传个 1，2然后去对比结果是否是3，如果没问题就立马使用了。这个方法用来求和的话有问题吗？肯定有问题，为了验证这些问题或者为了让我们对自己的代码更有信心，所以我们就需要来测试一下，确保它的运行结果符合我们的预期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我们在这个测试中测了正数、负数没问题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我们加一条测试浮点数的case,来看看结果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Jest Share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785771" y="69361"/>
            <a:ext cx="11099801" cy="1130382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simple demo</a:t>
            </a:r>
          </a:p>
        </p:txBody>
      </p:sp>
      <p:grpSp>
        <p:nvGrpSpPr>
          <p:cNvPr id="173" name="Group 173"/>
          <p:cNvGrpSpPr/>
          <p:nvPr/>
        </p:nvGrpSpPr>
        <p:grpSpPr>
          <a:xfrm>
            <a:off x="2271671" y="3146058"/>
            <a:ext cx="8128001" cy="3001719"/>
            <a:chOff x="-76200" y="0"/>
            <a:chExt cx="8128000" cy="3001718"/>
          </a:xfrm>
        </p:grpSpPr>
        <p:grpSp>
          <p:nvGrpSpPr>
            <p:cNvPr id="171" name="Group 171"/>
            <p:cNvGrpSpPr/>
            <p:nvPr/>
          </p:nvGrpSpPr>
          <p:grpSpPr>
            <a:xfrm>
              <a:off x="-76200" y="436318"/>
              <a:ext cx="8128000" cy="2565401"/>
              <a:chOff x="0" y="0"/>
              <a:chExt cx="8128000" cy="2565400"/>
            </a:xfrm>
          </p:grpSpPr>
          <p:pic>
            <p:nvPicPr>
              <p:cNvPr id="170" name="屏幕快照 2019-09-11 00.35.2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76200" y="50800"/>
                <a:ext cx="7975600" cy="23622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69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8128000" cy="2565400"/>
              </a:xfrm>
              <a:prstGeom prst="rect">
                <a:avLst/>
              </a:prstGeom>
              <a:effectLst/>
            </p:spPr>
          </p:pic>
        </p:grpSp>
        <p:sp>
          <p:nvSpPr>
            <p:cNvPr id="172" name="Shape 172"/>
            <p:cNvSpPr/>
            <p:nvPr/>
          </p:nvSpPr>
          <p:spPr>
            <a:xfrm>
              <a:off x="35526" y="0"/>
              <a:ext cx="1944015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Plus Function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1"/>
          <p:cNvGrpSpPr/>
          <p:nvPr/>
        </p:nvGrpSpPr>
        <p:grpSpPr>
          <a:xfrm>
            <a:off x="1015999" y="1194532"/>
            <a:ext cx="10972802" cy="4259569"/>
            <a:chOff x="-76200" y="0"/>
            <a:chExt cx="10972800" cy="4259567"/>
          </a:xfrm>
        </p:grpSpPr>
        <p:grpSp>
          <p:nvGrpSpPr>
            <p:cNvPr id="179" name="Group 179"/>
            <p:cNvGrpSpPr/>
            <p:nvPr/>
          </p:nvGrpSpPr>
          <p:grpSpPr>
            <a:xfrm>
              <a:off x="-76201" y="500164"/>
              <a:ext cx="10972802" cy="3759404"/>
              <a:chOff x="0" y="0"/>
              <a:chExt cx="10972800" cy="3759403"/>
            </a:xfrm>
          </p:grpSpPr>
          <p:pic>
            <p:nvPicPr>
              <p:cNvPr id="178" name="屏幕快照 2019-09-11 00.52.18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76200" y="50800"/>
                <a:ext cx="10820400" cy="355620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77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0"/>
                <a:ext cx="10972802" cy="3759404"/>
              </a:xfrm>
              <a:prstGeom prst="rect">
                <a:avLst/>
              </a:prstGeom>
              <a:effectLst/>
            </p:spPr>
          </p:pic>
        </p:grpSp>
        <p:sp>
          <p:nvSpPr>
            <p:cNvPr id="180" name="Shape 180"/>
            <p:cNvSpPr/>
            <p:nvPr/>
          </p:nvSpPr>
          <p:spPr>
            <a:xfrm>
              <a:off x="25376" y="0"/>
              <a:ext cx="1266140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plus test</a:t>
              </a:r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1015999" y="6298955"/>
            <a:ext cx="10972801" cy="2412513"/>
            <a:chOff x="-76200" y="0"/>
            <a:chExt cx="10972800" cy="2412511"/>
          </a:xfrm>
        </p:grpSpPr>
        <p:grpSp>
          <p:nvGrpSpPr>
            <p:cNvPr id="184" name="Group 184"/>
            <p:cNvGrpSpPr/>
            <p:nvPr/>
          </p:nvGrpSpPr>
          <p:grpSpPr>
            <a:xfrm>
              <a:off x="-76200" y="532911"/>
              <a:ext cx="10972800" cy="1879601"/>
              <a:chOff x="0" y="0"/>
              <a:chExt cx="10972800" cy="1879600"/>
            </a:xfrm>
          </p:grpSpPr>
          <p:pic>
            <p:nvPicPr>
              <p:cNvPr id="183" name="屏幕快照 2019-09-11 00.55.26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10820400" cy="16764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82" name="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0972800" cy="1879600"/>
              </a:xfrm>
              <a:prstGeom prst="rect">
                <a:avLst/>
              </a:prstGeom>
              <a:effectLst/>
            </p:spPr>
          </p:pic>
        </p:grpSp>
        <p:sp>
          <p:nvSpPr>
            <p:cNvPr id="185" name="Shape 185"/>
            <p:cNvSpPr/>
            <p:nvPr/>
          </p:nvSpPr>
          <p:spPr>
            <a:xfrm>
              <a:off x="26749" y="0"/>
              <a:ext cx="1430123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 result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4"/>
          <p:cNvGrpSpPr/>
          <p:nvPr/>
        </p:nvGrpSpPr>
        <p:grpSpPr>
          <a:xfrm>
            <a:off x="487767" y="1621855"/>
            <a:ext cx="12029266" cy="5403120"/>
            <a:chOff x="-76200" y="0"/>
            <a:chExt cx="12029264" cy="5403119"/>
          </a:xfrm>
        </p:grpSpPr>
        <p:grpSp>
          <p:nvGrpSpPr>
            <p:cNvPr id="192" name="Group 192"/>
            <p:cNvGrpSpPr/>
            <p:nvPr/>
          </p:nvGrpSpPr>
          <p:grpSpPr>
            <a:xfrm>
              <a:off x="-76200" y="545816"/>
              <a:ext cx="12029265" cy="4857304"/>
              <a:chOff x="0" y="0"/>
              <a:chExt cx="12029264" cy="4857302"/>
            </a:xfrm>
          </p:grpSpPr>
          <p:pic>
            <p:nvPicPr>
              <p:cNvPr id="191" name="屏幕快照 2019-09-11 01.19.17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11876865" cy="4654103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90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2029265" cy="4857303"/>
              </a:xfrm>
              <a:prstGeom prst="rect">
                <a:avLst/>
              </a:prstGeom>
              <a:effectLst/>
            </p:spPr>
          </p:pic>
        </p:grpSp>
        <p:sp>
          <p:nvSpPr>
            <p:cNvPr id="193" name="Shape 193"/>
            <p:cNvSpPr/>
            <p:nvPr/>
          </p:nvSpPr>
          <p:spPr>
            <a:xfrm>
              <a:off x="53855" y="0"/>
              <a:ext cx="1435914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float case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2"/>
          <p:cNvGrpSpPr/>
          <p:nvPr/>
        </p:nvGrpSpPr>
        <p:grpSpPr>
          <a:xfrm>
            <a:off x="1016000" y="1306553"/>
            <a:ext cx="10972801" cy="7292894"/>
            <a:chOff x="-76200" y="0"/>
            <a:chExt cx="10972800" cy="7292893"/>
          </a:xfrm>
        </p:grpSpPr>
        <p:sp>
          <p:nvSpPr>
            <p:cNvPr id="198" name="Shape 198"/>
            <p:cNvSpPr/>
            <p:nvPr/>
          </p:nvSpPr>
          <p:spPr>
            <a:xfrm>
              <a:off x="7862" y="0"/>
              <a:ext cx="1430122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 result</a:t>
              </a:r>
            </a:p>
          </p:txBody>
        </p:sp>
        <p:grpSp>
          <p:nvGrpSpPr>
            <p:cNvPr id="201" name="Group 201"/>
            <p:cNvGrpSpPr/>
            <p:nvPr/>
          </p:nvGrpSpPr>
          <p:grpSpPr>
            <a:xfrm>
              <a:off x="-76200" y="485693"/>
              <a:ext cx="10972800" cy="6807201"/>
              <a:chOff x="0" y="0"/>
              <a:chExt cx="10972800" cy="6807200"/>
            </a:xfrm>
          </p:grpSpPr>
          <p:pic>
            <p:nvPicPr>
              <p:cNvPr id="200" name="屏幕快照 2019-09-11 01.21.40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10820400" cy="66040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99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0972800" cy="6807200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10"/>
          <p:cNvGrpSpPr/>
          <p:nvPr/>
        </p:nvGrpSpPr>
        <p:grpSpPr>
          <a:xfrm>
            <a:off x="1612900" y="1833765"/>
            <a:ext cx="9779001" cy="6238470"/>
            <a:chOff x="-76200" y="0"/>
            <a:chExt cx="9779000" cy="6238468"/>
          </a:xfrm>
        </p:grpSpPr>
        <p:grpSp>
          <p:nvGrpSpPr>
            <p:cNvPr id="208" name="Group 208"/>
            <p:cNvGrpSpPr/>
            <p:nvPr/>
          </p:nvGrpSpPr>
          <p:grpSpPr>
            <a:xfrm>
              <a:off x="-76200" y="498068"/>
              <a:ext cx="9779000" cy="5740401"/>
              <a:chOff x="0" y="0"/>
              <a:chExt cx="9779000" cy="5740400"/>
            </a:xfrm>
          </p:grpSpPr>
          <p:pic>
            <p:nvPicPr>
              <p:cNvPr id="207" name="屏幕快照 2019-09-11 22.14.25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9626600" cy="55372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06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9779000" cy="5740400"/>
              </a:xfrm>
              <a:prstGeom prst="rect">
                <a:avLst/>
              </a:prstGeom>
              <a:effectLst/>
            </p:spPr>
          </p:pic>
        </p:grpSp>
        <p:sp>
          <p:nvSpPr>
            <p:cNvPr id="209" name="Shape 209"/>
            <p:cNvSpPr/>
            <p:nvPr/>
          </p:nvSpPr>
          <p:spPr>
            <a:xfrm>
              <a:off x="45376" y="0"/>
              <a:ext cx="1536802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powerPlus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8"/>
          <p:cNvGrpSpPr/>
          <p:nvPr/>
        </p:nvGrpSpPr>
        <p:grpSpPr>
          <a:xfrm>
            <a:off x="180882" y="869624"/>
            <a:ext cx="12671180" cy="3945206"/>
            <a:chOff x="-48055" y="0"/>
            <a:chExt cx="12671179" cy="3945205"/>
          </a:xfrm>
        </p:grpSpPr>
        <p:grpSp>
          <p:nvGrpSpPr>
            <p:cNvPr id="216" name="Group 216"/>
            <p:cNvGrpSpPr/>
            <p:nvPr/>
          </p:nvGrpSpPr>
          <p:grpSpPr>
            <a:xfrm>
              <a:off x="-48056" y="526171"/>
              <a:ext cx="12671180" cy="3419035"/>
              <a:chOff x="0" y="0"/>
              <a:chExt cx="12671179" cy="3419033"/>
            </a:xfrm>
          </p:grpSpPr>
          <p:pic>
            <p:nvPicPr>
              <p:cNvPr id="215" name="屏幕快照 2019-09-11 22.23.05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12518780" cy="321583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14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2671180" cy="3419034"/>
              </a:xfrm>
              <a:prstGeom prst="rect">
                <a:avLst/>
              </a:prstGeom>
              <a:effectLst/>
            </p:spPr>
          </p:pic>
        </p:grpSp>
        <p:sp>
          <p:nvSpPr>
            <p:cNvPr id="217" name="Shape 217"/>
            <p:cNvSpPr/>
            <p:nvPr/>
          </p:nvSpPr>
          <p:spPr>
            <a:xfrm>
              <a:off x="0" y="0"/>
              <a:ext cx="2112874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powerPlus test</a:t>
              </a:r>
            </a:p>
          </p:txBody>
        </p:sp>
      </p:grpSp>
      <p:grpSp>
        <p:nvGrpSpPr>
          <p:cNvPr id="223" name="Group 223"/>
          <p:cNvGrpSpPr/>
          <p:nvPr/>
        </p:nvGrpSpPr>
        <p:grpSpPr>
          <a:xfrm>
            <a:off x="134508" y="5412967"/>
            <a:ext cx="12735784" cy="2079157"/>
            <a:chOff x="-76200" y="0"/>
            <a:chExt cx="12735783" cy="2079155"/>
          </a:xfrm>
        </p:grpSpPr>
        <p:grpSp>
          <p:nvGrpSpPr>
            <p:cNvPr id="221" name="Group 221"/>
            <p:cNvGrpSpPr/>
            <p:nvPr/>
          </p:nvGrpSpPr>
          <p:grpSpPr>
            <a:xfrm>
              <a:off x="-76200" y="497563"/>
              <a:ext cx="12735784" cy="1581593"/>
              <a:chOff x="0" y="0"/>
              <a:chExt cx="12735783" cy="1581591"/>
            </a:xfrm>
          </p:grpSpPr>
          <p:pic>
            <p:nvPicPr>
              <p:cNvPr id="220" name="屏幕快照 2019-09-11 22.25.09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12583384" cy="137839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19" name="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2735784" cy="1581592"/>
              </a:xfrm>
              <a:prstGeom prst="rect">
                <a:avLst/>
              </a:prstGeom>
              <a:effectLst/>
            </p:spPr>
          </p:pic>
        </p:grpSp>
        <p:sp>
          <p:nvSpPr>
            <p:cNvPr id="222" name="Shape 222"/>
            <p:cNvSpPr/>
            <p:nvPr/>
          </p:nvSpPr>
          <p:spPr>
            <a:xfrm>
              <a:off x="46990" y="0"/>
              <a:ext cx="1430122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 result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xfrm>
            <a:off x="952500" y="340294"/>
            <a:ext cx="11099801" cy="920100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pPr/>
            <a:r>
              <a:t>coverage report</a:t>
            </a:r>
          </a:p>
        </p:txBody>
      </p:sp>
      <p:grpSp>
        <p:nvGrpSpPr>
          <p:cNvPr id="230" name="Group 230"/>
          <p:cNvGrpSpPr/>
          <p:nvPr/>
        </p:nvGrpSpPr>
        <p:grpSpPr>
          <a:xfrm>
            <a:off x="876300" y="1645161"/>
            <a:ext cx="11252201" cy="6463278"/>
            <a:chOff x="0" y="0"/>
            <a:chExt cx="11252200" cy="6463276"/>
          </a:xfrm>
        </p:grpSpPr>
        <p:pic>
          <p:nvPicPr>
            <p:cNvPr id="229" name="屏幕快照 2019-09-11 22.27.1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799"/>
              <a:ext cx="11099800" cy="62600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8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1252200" cy="64632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69982" y="598691"/>
            <a:ext cx="1435913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float case</a:t>
            </a:r>
          </a:p>
        </p:txBody>
      </p:sp>
      <p:grpSp>
        <p:nvGrpSpPr>
          <p:cNvPr id="237" name="Group 237"/>
          <p:cNvGrpSpPr/>
          <p:nvPr/>
        </p:nvGrpSpPr>
        <p:grpSpPr>
          <a:xfrm>
            <a:off x="440026" y="1133834"/>
            <a:ext cx="12124748" cy="4361470"/>
            <a:chOff x="0" y="0"/>
            <a:chExt cx="12124747" cy="4361468"/>
          </a:xfrm>
        </p:grpSpPr>
        <p:pic>
          <p:nvPicPr>
            <p:cNvPr id="236" name="屏幕快照 2019-09-11 22.40.1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800"/>
              <a:ext cx="11972348" cy="415826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124748" cy="4361469"/>
            </a:xfrm>
            <a:prstGeom prst="rect">
              <a:avLst/>
            </a:prstGeom>
            <a:effectLst/>
          </p:spPr>
        </p:pic>
      </p:grpSp>
      <p:sp>
        <p:nvSpPr>
          <p:cNvPr id="238" name="Shape 238"/>
          <p:cNvSpPr/>
          <p:nvPr/>
        </p:nvSpPr>
        <p:spPr>
          <a:xfrm>
            <a:off x="921801" y="6790876"/>
            <a:ext cx="80096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1.different conditions in different cases</a:t>
            </a:r>
          </a:p>
        </p:txBody>
      </p:sp>
      <p:sp>
        <p:nvSpPr>
          <p:cNvPr id="239" name="Shape 239"/>
          <p:cNvSpPr/>
          <p:nvPr/>
        </p:nvSpPr>
        <p:spPr>
          <a:xfrm>
            <a:off x="883332" y="7698980"/>
            <a:ext cx="875505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2.put condition test cases in one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describe</a:t>
            </a:r>
          </a:p>
        </p:txBody>
      </p:sp>
      <p:sp>
        <p:nvSpPr>
          <p:cNvPr id="240" name="Shape 240"/>
          <p:cNvSpPr/>
          <p:nvPr/>
        </p:nvSpPr>
        <p:spPr>
          <a:xfrm>
            <a:off x="528233" y="6079618"/>
            <a:ext cx="944272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specs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6"/>
          <p:cNvGrpSpPr/>
          <p:nvPr/>
        </p:nvGrpSpPr>
        <p:grpSpPr>
          <a:xfrm>
            <a:off x="226808" y="749441"/>
            <a:ext cx="12551184" cy="1763450"/>
            <a:chOff x="0" y="0"/>
            <a:chExt cx="12551182" cy="1763449"/>
          </a:xfrm>
        </p:grpSpPr>
        <p:pic>
          <p:nvPicPr>
            <p:cNvPr id="245" name="屏幕快照 2019-09-11 22.53.3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800"/>
              <a:ext cx="12398783" cy="15602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4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551183" cy="1763450"/>
            </a:xfrm>
            <a:prstGeom prst="rect">
              <a:avLst/>
            </a:prstGeom>
            <a:effectLst/>
          </p:spPr>
        </p:pic>
      </p:grpSp>
      <p:grpSp>
        <p:nvGrpSpPr>
          <p:cNvPr id="249" name="Group 249"/>
          <p:cNvGrpSpPr/>
          <p:nvPr/>
        </p:nvGrpSpPr>
        <p:grpSpPr>
          <a:xfrm>
            <a:off x="954060" y="2923705"/>
            <a:ext cx="11096680" cy="6265732"/>
            <a:chOff x="0" y="0"/>
            <a:chExt cx="11096678" cy="6265730"/>
          </a:xfrm>
        </p:grpSpPr>
        <p:pic>
          <p:nvPicPr>
            <p:cNvPr id="248" name="屏幕快照 2019-09-11 22.53.5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6200" y="50800"/>
              <a:ext cx="10944279" cy="60625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7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1096679" cy="6265731"/>
            </a:xfrm>
            <a:prstGeom prst="rect">
              <a:avLst/>
            </a:prstGeom>
            <a:effectLst/>
          </p:spPr>
        </p:pic>
      </p:grpSp>
      <p:sp>
        <p:nvSpPr>
          <p:cNvPr id="250" name="Shape 250"/>
          <p:cNvSpPr/>
          <p:nvPr/>
        </p:nvSpPr>
        <p:spPr>
          <a:xfrm>
            <a:off x="368672" y="223552"/>
            <a:ext cx="1430123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test result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Chart 254"/>
          <p:cNvGraphicFramePr/>
          <p:nvPr/>
        </p:nvGraphicFramePr>
        <p:xfrm>
          <a:off x="812800" y="1852285"/>
          <a:ext cx="11056239" cy="594234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255" name="Shape 255"/>
          <p:cNvSpPr/>
          <p:nvPr>
            <p:ph type="title"/>
          </p:nvPr>
        </p:nvSpPr>
        <p:spPr>
          <a:xfrm>
            <a:off x="952500" y="277771"/>
            <a:ext cx="11099800" cy="939069"/>
          </a:xfrm>
          <a:prstGeom prst="rect">
            <a:avLst/>
          </a:prstGeom>
        </p:spPr>
        <p:txBody>
          <a:bodyPr/>
          <a:lstStyle/>
          <a:p>
            <a:pPr defTabSz="233679">
              <a:defRPr sz="3200"/>
            </a:pPr>
            <a:r>
              <a:t>Cost Comparison</a:t>
            </a:r>
          </a:p>
          <a:p>
            <a:pPr defTabSz="233679"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952499" y="1314425"/>
            <a:ext cx="11099801" cy="2654350"/>
          </a:xfrm>
          <a:prstGeom prst="rect">
            <a:avLst/>
          </a:prstGeom>
        </p:spPr>
        <p:txBody>
          <a:bodyPr/>
          <a:lstStyle/>
          <a:p>
            <a:pPr indent="1270000" algn="l">
              <a:spcBef>
                <a:spcPts val="2000"/>
              </a:spcBef>
              <a:defRPr b="1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Why</a:t>
            </a:r>
          </a:p>
          <a:p>
            <a:pPr lvl="2" marL="2082800" indent="-355600" algn="l">
              <a:spcBef>
                <a:spcPts val="2000"/>
              </a:spcBef>
              <a:buClr>
                <a:srgbClr val="000000"/>
              </a:buClr>
              <a:buSzPct val="100000"/>
              <a:defRPr sz="2800">
                <a:solidFill>
                  <a:srgbClr val="53585F"/>
                </a:solidFill>
              </a:defRPr>
            </a:pPr>
            <a:r>
              <a:t>Why Ut</a:t>
            </a:r>
          </a:p>
          <a:p>
            <a:pPr lvl="2" marL="2082800" indent="-355600" algn="l">
              <a:spcBef>
                <a:spcPts val="2000"/>
              </a:spcBef>
              <a:buClr>
                <a:srgbClr val="000000"/>
              </a:buClr>
              <a:buSzPct val="100000"/>
              <a:defRPr sz="2800">
                <a:solidFill>
                  <a:srgbClr val="53585F"/>
                </a:solidFill>
              </a:defRPr>
            </a:pPr>
            <a:r>
              <a:t>Why Jest</a:t>
            </a:r>
          </a:p>
        </p:txBody>
      </p:sp>
      <p:sp>
        <p:nvSpPr>
          <p:cNvPr id="122" name="Shape 122"/>
          <p:cNvSpPr/>
          <p:nvPr/>
        </p:nvSpPr>
        <p:spPr>
          <a:xfrm>
            <a:off x="952499" y="3511525"/>
            <a:ext cx="11099801" cy="2654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indent="1270000" algn="l">
              <a:spcBef>
                <a:spcPts val="2000"/>
              </a:spcBef>
              <a:defRPr b="1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How</a:t>
            </a:r>
          </a:p>
          <a:p>
            <a:pPr lvl="2" marL="2082800" indent="-355600" algn="l">
              <a:spcBef>
                <a:spcPts val="20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53585F"/>
                </a:solidFill>
              </a:defRPr>
            </a:pPr>
            <a:r>
              <a:t>Component</a:t>
            </a:r>
          </a:p>
          <a:p>
            <a:pPr lvl="2" marL="2082800" indent="-355600" algn="l">
              <a:spcBef>
                <a:spcPts val="20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53585F"/>
                </a:solidFill>
              </a:defRPr>
            </a:pPr>
            <a:r>
              <a:t>Action/Async</a:t>
            </a:r>
          </a:p>
        </p:txBody>
      </p:sp>
      <p:sp>
        <p:nvSpPr>
          <p:cNvPr id="123" name="Shape 123"/>
          <p:cNvSpPr/>
          <p:nvPr/>
        </p:nvSpPr>
        <p:spPr>
          <a:xfrm>
            <a:off x="952499" y="5784825"/>
            <a:ext cx="11099801" cy="2654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indent="1270000" algn="l">
              <a:spcBef>
                <a:spcPts val="2000"/>
              </a:spcBef>
              <a:defRPr b="1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Best Practice</a:t>
            </a:r>
          </a:p>
          <a:p>
            <a:pPr lvl="2" marL="2082800" indent="-355600" algn="l">
              <a:spcBef>
                <a:spcPts val="20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53585F"/>
                </a:solidFill>
              </a:defRPr>
            </a:pPr>
            <a:r>
              <a:t>Tools</a:t>
            </a:r>
          </a:p>
          <a:p>
            <a:pPr lvl="2" marL="2082800" indent="-355600" algn="l">
              <a:spcBef>
                <a:spcPts val="2000"/>
              </a:spcBef>
              <a:buClr>
                <a:srgbClr val="000000"/>
              </a:buClr>
              <a:buSzPct val="100000"/>
              <a:buChar char="•"/>
              <a:defRPr sz="2800">
                <a:solidFill>
                  <a:srgbClr val="53585F"/>
                </a:solidFill>
              </a:defRPr>
            </a:pPr>
            <a:r>
              <a:t>Specs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952500" y="444500"/>
            <a:ext cx="11099800" cy="961863"/>
          </a:xfrm>
          <a:prstGeom prst="rect">
            <a:avLst/>
          </a:prstGeom>
        </p:spPr>
        <p:txBody>
          <a:bodyPr/>
          <a:lstStyle>
            <a:lvl1pPr defTabSz="420624">
              <a:defRPr sz="5760"/>
            </a:lvl1pPr>
          </a:lstStyle>
          <a:p>
            <a:pPr/>
            <a:r>
              <a:t>project</a:t>
            </a:r>
          </a:p>
        </p:txBody>
      </p:sp>
      <p:sp>
        <p:nvSpPr>
          <p:cNvPr id="260" name="Shape 260"/>
          <p:cNvSpPr/>
          <p:nvPr/>
        </p:nvSpPr>
        <p:spPr>
          <a:xfrm>
            <a:off x="287752" y="2352588"/>
            <a:ext cx="1396285" cy="529938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success</a:t>
            </a:r>
          </a:p>
        </p:txBody>
      </p:sp>
      <p:pic>
        <p:nvPicPr>
          <p:cNvPr id="261" name="app_erro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1282" y="2985992"/>
            <a:ext cx="6710114" cy="4207043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6710509" y="2381556"/>
            <a:ext cx="1507545" cy="472002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failure</a:t>
            </a:r>
          </a:p>
        </p:txBody>
      </p:sp>
      <p:pic>
        <p:nvPicPr>
          <p:cNvPr id="263" name="app_2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2876" y="2991826"/>
            <a:ext cx="6710114" cy="337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5076656" y="676519"/>
            <a:ext cx="23929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 info</a:t>
            </a:r>
          </a:p>
        </p:txBody>
      </p:sp>
      <p:sp>
        <p:nvSpPr>
          <p:cNvPr id="268" name="Shape 268"/>
          <p:cNvSpPr/>
          <p:nvPr/>
        </p:nvSpPr>
        <p:spPr>
          <a:xfrm>
            <a:off x="1402468" y="2539674"/>
            <a:ext cx="355209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  <a:defRPr sz="2200"/>
            </a:lvl1pPr>
          </a:lstStyle>
          <a:p>
            <a:pPr/>
            <a:r>
              <a:t>Front End（see code）</a:t>
            </a:r>
          </a:p>
        </p:txBody>
      </p:sp>
      <p:sp>
        <p:nvSpPr>
          <p:cNvPr id="269" name="Shape 269"/>
          <p:cNvSpPr/>
          <p:nvPr/>
        </p:nvSpPr>
        <p:spPr>
          <a:xfrm>
            <a:off x="1416306" y="3449352"/>
            <a:ext cx="105704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  <a:defRPr sz="2200"/>
            </a:lvl1pPr>
          </a:lstStyle>
          <a:p>
            <a:pPr/>
            <a:r>
              <a:t>API</a:t>
            </a:r>
          </a:p>
        </p:txBody>
      </p:sp>
      <p:grpSp>
        <p:nvGrpSpPr>
          <p:cNvPr id="272" name="Group 272"/>
          <p:cNvGrpSpPr/>
          <p:nvPr/>
        </p:nvGrpSpPr>
        <p:grpSpPr>
          <a:xfrm>
            <a:off x="1266386" y="4308230"/>
            <a:ext cx="11106020" cy="4272275"/>
            <a:chOff x="0" y="0"/>
            <a:chExt cx="11106018" cy="4272274"/>
          </a:xfrm>
        </p:grpSpPr>
        <p:pic>
          <p:nvPicPr>
            <p:cNvPr id="271" name="屏幕快照 2019-09-11 23.53.3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800"/>
              <a:ext cx="10953619" cy="40690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0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6019" cy="427227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78"/>
          <p:cNvGrpSpPr/>
          <p:nvPr/>
        </p:nvGrpSpPr>
        <p:grpSpPr>
          <a:xfrm>
            <a:off x="2934640" y="97915"/>
            <a:ext cx="7135520" cy="9753885"/>
            <a:chOff x="0" y="0"/>
            <a:chExt cx="7135519" cy="9753883"/>
          </a:xfrm>
        </p:grpSpPr>
        <p:pic>
          <p:nvPicPr>
            <p:cNvPr id="277" name="屏幕快照 2019-09-12 00.12.42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76200" y="50800"/>
              <a:ext cx="6983120" cy="95506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6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135520" cy="9753884"/>
            </a:xfrm>
            <a:prstGeom prst="rect">
              <a:avLst/>
            </a:prstGeom>
            <a:effectLst/>
          </p:spPr>
        </p:pic>
      </p:grpSp>
      <p:sp>
        <p:nvSpPr>
          <p:cNvPr id="279" name="Shape 279"/>
          <p:cNvSpPr/>
          <p:nvPr/>
        </p:nvSpPr>
        <p:spPr>
          <a:xfrm>
            <a:off x="1744825" y="127293"/>
            <a:ext cx="1198474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weather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587617" y="1005800"/>
            <a:ext cx="944576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action</a:t>
            </a:r>
          </a:p>
        </p:txBody>
      </p:sp>
      <p:grpSp>
        <p:nvGrpSpPr>
          <p:cNvPr id="286" name="Group 286"/>
          <p:cNvGrpSpPr/>
          <p:nvPr/>
        </p:nvGrpSpPr>
        <p:grpSpPr>
          <a:xfrm>
            <a:off x="397530" y="1525435"/>
            <a:ext cx="12209740" cy="6372072"/>
            <a:chOff x="0" y="0"/>
            <a:chExt cx="12209738" cy="6372071"/>
          </a:xfrm>
        </p:grpSpPr>
        <p:pic>
          <p:nvPicPr>
            <p:cNvPr id="285" name="屏幕快照 2019-09-12 23.23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6200" y="50800"/>
              <a:ext cx="12057339" cy="61688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209739" cy="637207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90"/>
          <p:cNvGrpSpPr/>
          <p:nvPr/>
        </p:nvGrpSpPr>
        <p:grpSpPr>
          <a:xfrm>
            <a:off x="1653504" y="820262"/>
            <a:ext cx="9697792" cy="8759241"/>
            <a:chOff x="0" y="0"/>
            <a:chExt cx="9697790" cy="8759239"/>
          </a:xfrm>
        </p:grpSpPr>
        <p:pic>
          <p:nvPicPr>
            <p:cNvPr id="289" name="屏幕快照 2019-09-12 00.25.1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6199" y="50800"/>
              <a:ext cx="9545392" cy="85560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8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9697792" cy="8759240"/>
            </a:xfrm>
            <a:prstGeom prst="rect">
              <a:avLst/>
            </a:prstGeom>
            <a:effectLst/>
          </p:spPr>
        </p:pic>
      </p:grpSp>
      <p:sp>
        <p:nvSpPr>
          <p:cNvPr id="291" name="Shape 291"/>
          <p:cNvSpPr/>
          <p:nvPr/>
        </p:nvSpPr>
        <p:spPr>
          <a:xfrm>
            <a:off x="1745721" y="311013"/>
            <a:ext cx="1175919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reducer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/>
            <a:r>
              <a:t>component test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roup 299"/>
          <p:cNvGrpSpPr/>
          <p:nvPr/>
        </p:nvGrpSpPr>
        <p:grpSpPr>
          <a:xfrm>
            <a:off x="2159136" y="239101"/>
            <a:ext cx="8686528" cy="9453198"/>
            <a:chOff x="-76200" y="25399"/>
            <a:chExt cx="8686527" cy="9453196"/>
          </a:xfrm>
        </p:grpSpPr>
        <p:grpSp>
          <p:nvGrpSpPr>
            <p:cNvPr id="297" name="Group 297"/>
            <p:cNvGrpSpPr/>
            <p:nvPr/>
          </p:nvGrpSpPr>
          <p:grpSpPr>
            <a:xfrm>
              <a:off x="-76200" y="512676"/>
              <a:ext cx="8686528" cy="8965921"/>
              <a:chOff x="0" y="0"/>
              <a:chExt cx="8686527" cy="8965920"/>
            </a:xfrm>
          </p:grpSpPr>
          <p:pic>
            <p:nvPicPr>
              <p:cNvPr id="296" name="屏幕快照 2019-09-12 00.42.4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8534128" cy="8762721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95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8686528" cy="8965921"/>
              </a:xfrm>
              <a:prstGeom prst="rect">
                <a:avLst/>
              </a:prstGeom>
              <a:effectLst/>
            </p:spPr>
          </p:pic>
        </p:grpSp>
        <p:sp>
          <p:nvSpPr>
            <p:cNvPr id="298" name="Shape 298"/>
            <p:cNvSpPr/>
            <p:nvPr/>
          </p:nvSpPr>
          <p:spPr>
            <a:xfrm>
              <a:off x="-24767" y="25399"/>
              <a:ext cx="1774547" cy="469901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weather test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5"/>
          <p:cNvGrpSpPr/>
          <p:nvPr/>
        </p:nvGrpSpPr>
        <p:grpSpPr>
          <a:xfrm>
            <a:off x="435179" y="895509"/>
            <a:ext cx="11717622" cy="2127531"/>
            <a:chOff x="0" y="0"/>
            <a:chExt cx="11717621" cy="2127529"/>
          </a:xfrm>
        </p:grpSpPr>
        <p:pic>
          <p:nvPicPr>
            <p:cNvPr id="304" name="屏幕快照 2019-09-12 00.53.2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199" y="50800"/>
              <a:ext cx="11565223" cy="19243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3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1717623" cy="2127530"/>
            </a:xfrm>
            <a:prstGeom prst="rect">
              <a:avLst/>
            </a:prstGeom>
            <a:effectLst/>
          </p:spPr>
        </p:pic>
      </p:grpSp>
      <p:sp>
        <p:nvSpPr>
          <p:cNvPr id="306" name="Shape 306"/>
          <p:cNvSpPr/>
          <p:nvPr/>
        </p:nvSpPr>
        <p:spPr>
          <a:xfrm>
            <a:off x="582563" y="369439"/>
            <a:ext cx="752248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error</a:t>
            </a:r>
          </a:p>
        </p:txBody>
      </p:sp>
      <p:grpSp>
        <p:nvGrpSpPr>
          <p:cNvPr id="311" name="Group 311"/>
          <p:cNvGrpSpPr/>
          <p:nvPr/>
        </p:nvGrpSpPr>
        <p:grpSpPr>
          <a:xfrm>
            <a:off x="385233" y="3079209"/>
            <a:ext cx="6783691" cy="3700540"/>
            <a:chOff x="-76200" y="0"/>
            <a:chExt cx="6783690" cy="3700538"/>
          </a:xfrm>
        </p:grpSpPr>
        <p:grpSp>
          <p:nvGrpSpPr>
            <p:cNvPr id="309" name="Group 309"/>
            <p:cNvGrpSpPr/>
            <p:nvPr/>
          </p:nvGrpSpPr>
          <p:grpSpPr>
            <a:xfrm>
              <a:off x="-76200" y="442272"/>
              <a:ext cx="6783691" cy="3258267"/>
              <a:chOff x="0" y="0"/>
              <a:chExt cx="6783690" cy="3258266"/>
            </a:xfrm>
          </p:grpSpPr>
          <p:pic>
            <p:nvPicPr>
              <p:cNvPr id="308" name="屏幕快照 2019-09-12 00.56.04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6631291" cy="305506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07" name="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-1"/>
                <a:ext cx="6783691" cy="3258268"/>
              </a:xfrm>
              <a:prstGeom prst="rect">
                <a:avLst/>
              </a:prstGeom>
              <a:effectLst/>
            </p:spPr>
          </p:pic>
        </p:grpSp>
        <p:sp>
          <p:nvSpPr>
            <p:cNvPr id="310" name="Shape 310"/>
            <p:cNvSpPr/>
            <p:nvPr/>
          </p:nvSpPr>
          <p:spPr>
            <a:xfrm>
              <a:off x="6865" y="0"/>
              <a:ext cx="605639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</a:t>
              </a:r>
            </a:p>
          </p:txBody>
        </p:sp>
      </p:grpSp>
      <p:grpSp>
        <p:nvGrpSpPr>
          <p:cNvPr id="316" name="Group 316"/>
          <p:cNvGrpSpPr/>
          <p:nvPr/>
        </p:nvGrpSpPr>
        <p:grpSpPr>
          <a:xfrm>
            <a:off x="6169530" y="5975675"/>
            <a:ext cx="6359509" cy="3815733"/>
            <a:chOff x="-76200" y="0"/>
            <a:chExt cx="6359508" cy="3815732"/>
          </a:xfrm>
        </p:grpSpPr>
        <p:grpSp>
          <p:nvGrpSpPr>
            <p:cNvPr id="314" name="Group 314"/>
            <p:cNvGrpSpPr/>
            <p:nvPr/>
          </p:nvGrpSpPr>
          <p:grpSpPr>
            <a:xfrm>
              <a:off x="-76200" y="498999"/>
              <a:ext cx="6359509" cy="3316734"/>
              <a:chOff x="0" y="0"/>
              <a:chExt cx="6359508" cy="3316733"/>
            </a:xfrm>
          </p:grpSpPr>
          <p:pic>
            <p:nvPicPr>
              <p:cNvPr id="313" name="屏幕快照 2019-09-12 00.55.44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6207109" cy="311353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12" name="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6359509" cy="3316734"/>
              </a:xfrm>
              <a:prstGeom prst="rect">
                <a:avLst/>
              </a:prstGeom>
              <a:effectLst/>
            </p:spPr>
          </p:pic>
        </p:grpSp>
        <p:sp>
          <p:nvSpPr>
            <p:cNvPr id="315" name="Shape 315"/>
            <p:cNvSpPr/>
            <p:nvPr/>
          </p:nvSpPr>
          <p:spPr>
            <a:xfrm>
              <a:off x="4867689" y="0"/>
              <a:ext cx="1198475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weather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7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6" grpId="2"/>
      <p:bldP build="whole" bldLvl="1" animBg="1" rev="0" advAuto="0" spid="3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/>
        </p:nvSpPr>
        <p:spPr>
          <a:xfrm>
            <a:off x="5543194" y="322221"/>
            <a:ext cx="19184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solutions</a:t>
            </a:r>
          </a:p>
        </p:txBody>
      </p:sp>
      <p:sp>
        <p:nvSpPr>
          <p:cNvPr id="321" name="Shape 321"/>
          <p:cNvSpPr/>
          <p:nvPr/>
        </p:nvSpPr>
        <p:spPr>
          <a:xfrm>
            <a:off x="694203" y="1890834"/>
            <a:ext cx="638507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1. create provider and wrap component      </a:t>
            </a:r>
          </a:p>
        </p:txBody>
      </p:sp>
      <p:sp>
        <p:nvSpPr>
          <p:cNvPr id="322" name="Shape 322"/>
          <p:cNvSpPr/>
          <p:nvPr/>
        </p:nvSpPr>
        <p:spPr>
          <a:xfrm>
            <a:off x="1757095" y="2649822"/>
            <a:ext cx="5062260" cy="12065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                 &lt;provider store={store}&gt;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  &lt;Weather/&gt;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&lt;/provider&gt;</a:t>
            </a:r>
          </a:p>
        </p:txBody>
      </p:sp>
      <p:sp>
        <p:nvSpPr>
          <p:cNvPr id="323" name="Shape 323"/>
          <p:cNvSpPr/>
          <p:nvPr/>
        </p:nvSpPr>
        <p:spPr>
          <a:xfrm>
            <a:off x="694203" y="4017596"/>
            <a:ext cx="55554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2. inject store prop into component    </a:t>
            </a:r>
          </a:p>
        </p:txBody>
      </p:sp>
      <p:sp>
        <p:nvSpPr>
          <p:cNvPr id="324" name="Shape 324"/>
          <p:cNvSpPr/>
          <p:nvPr/>
        </p:nvSpPr>
        <p:spPr>
          <a:xfrm>
            <a:off x="1757095" y="4881277"/>
            <a:ext cx="5062260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&lt;Weather store={store}/&gt;</a:t>
            </a:r>
          </a:p>
        </p:txBody>
      </p:sp>
      <p:sp>
        <p:nvSpPr>
          <p:cNvPr id="325" name="Shape 325"/>
          <p:cNvSpPr/>
          <p:nvPr/>
        </p:nvSpPr>
        <p:spPr>
          <a:xfrm>
            <a:off x="694203" y="5693670"/>
            <a:ext cx="566849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3. using component without connect   </a:t>
            </a:r>
          </a:p>
        </p:txBody>
      </p:sp>
      <p:sp>
        <p:nvSpPr>
          <p:cNvPr id="326" name="Shape 326"/>
          <p:cNvSpPr/>
          <p:nvPr/>
        </p:nvSpPr>
        <p:spPr>
          <a:xfrm>
            <a:off x="1757095" y="6633877"/>
            <a:ext cx="5062260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import { Weather } from 'Weather';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 332"/>
          <p:cNvGrpSpPr/>
          <p:nvPr/>
        </p:nvGrpSpPr>
        <p:grpSpPr>
          <a:xfrm>
            <a:off x="414215" y="740951"/>
            <a:ext cx="6773279" cy="1133703"/>
            <a:chOff x="0" y="0"/>
            <a:chExt cx="6773278" cy="1133701"/>
          </a:xfrm>
        </p:grpSpPr>
        <p:pic>
          <p:nvPicPr>
            <p:cNvPr id="331" name="屏幕快照 2019-09-12 01.23.2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799"/>
              <a:ext cx="6620879" cy="9305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0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6773279" cy="1133703"/>
            </a:xfrm>
            <a:prstGeom prst="rect">
              <a:avLst/>
            </a:prstGeom>
            <a:effectLst/>
          </p:spPr>
        </p:pic>
      </p:grpSp>
      <p:sp>
        <p:nvSpPr>
          <p:cNvPr id="333" name="Shape 333"/>
          <p:cNvSpPr/>
          <p:nvPr/>
        </p:nvSpPr>
        <p:spPr>
          <a:xfrm>
            <a:off x="514559" y="163172"/>
            <a:ext cx="1430123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test result</a:t>
            </a:r>
          </a:p>
        </p:txBody>
      </p:sp>
      <p:grpSp>
        <p:nvGrpSpPr>
          <p:cNvPr id="336" name="Group 336"/>
          <p:cNvGrpSpPr/>
          <p:nvPr/>
        </p:nvGrpSpPr>
        <p:grpSpPr>
          <a:xfrm>
            <a:off x="1254378" y="2242801"/>
            <a:ext cx="9683166" cy="7242812"/>
            <a:chOff x="0" y="0"/>
            <a:chExt cx="9683165" cy="7242810"/>
          </a:xfrm>
        </p:grpSpPr>
        <p:pic>
          <p:nvPicPr>
            <p:cNvPr id="335" name="屏幕快照 2019-09-12 01.24.5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6200" y="50800"/>
              <a:ext cx="9530766" cy="70396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4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9683166" cy="7242811"/>
            </a:xfrm>
            <a:prstGeom prst="rect">
              <a:avLst/>
            </a:prstGeom>
            <a:effectLst/>
          </p:spPr>
        </p:pic>
      </p:grpSp>
      <p:grpSp>
        <p:nvGrpSpPr>
          <p:cNvPr id="339" name="Group 339"/>
          <p:cNvGrpSpPr/>
          <p:nvPr/>
        </p:nvGrpSpPr>
        <p:grpSpPr>
          <a:xfrm>
            <a:off x="7218967" y="755066"/>
            <a:ext cx="5638217" cy="1105473"/>
            <a:chOff x="0" y="0"/>
            <a:chExt cx="5638215" cy="1105472"/>
          </a:xfrm>
        </p:grpSpPr>
        <p:pic>
          <p:nvPicPr>
            <p:cNvPr id="338" name="屏幕快照 2019-09-12 01.26.52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6200" y="50800"/>
              <a:ext cx="5485816" cy="9022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7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5638216" cy="110547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2"/>
      <p:bldP build="whole" bldLvl="1" animBg="1" rev="0" advAuto="0" spid="3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282378" y="619532"/>
            <a:ext cx="1977849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branch cases</a:t>
            </a:r>
          </a:p>
        </p:txBody>
      </p:sp>
      <p:grpSp>
        <p:nvGrpSpPr>
          <p:cNvPr id="346" name="Group 346"/>
          <p:cNvGrpSpPr/>
          <p:nvPr/>
        </p:nvGrpSpPr>
        <p:grpSpPr>
          <a:xfrm>
            <a:off x="219221" y="1123861"/>
            <a:ext cx="12515558" cy="7221445"/>
            <a:chOff x="0" y="0"/>
            <a:chExt cx="12515557" cy="7221444"/>
          </a:xfrm>
        </p:grpSpPr>
        <p:pic>
          <p:nvPicPr>
            <p:cNvPr id="345" name="屏幕快照 2019-09-12 01.36.5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800"/>
              <a:ext cx="12363158" cy="70182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4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515558" cy="722144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roup 352"/>
          <p:cNvGrpSpPr/>
          <p:nvPr/>
        </p:nvGrpSpPr>
        <p:grpSpPr>
          <a:xfrm>
            <a:off x="301122" y="580724"/>
            <a:ext cx="10552913" cy="2372844"/>
            <a:chOff x="0" y="0"/>
            <a:chExt cx="10552912" cy="2372843"/>
          </a:xfrm>
        </p:grpSpPr>
        <p:pic>
          <p:nvPicPr>
            <p:cNvPr id="351" name="屏幕快照 2019-09-12 01.41.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800"/>
              <a:ext cx="10400513" cy="21696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0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552913" cy="2372844"/>
            </a:xfrm>
            <a:prstGeom prst="rect">
              <a:avLst/>
            </a:prstGeom>
            <a:effectLst/>
          </p:spPr>
        </p:pic>
      </p:grpSp>
      <p:sp>
        <p:nvSpPr>
          <p:cNvPr id="353" name="Shape 353"/>
          <p:cNvSpPr/>
          <p:nvPr/>
        </p:nvSpPr>
        <p:spPr>
          <a:xfrm>
            <a:off x="452036" y="119347"/>
            <a:ext cx="1430123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test result</a:t>
            </a:r>
          </a:p>
        </p:txBody>
      </p:sp>
      <p:grpSp>
        <p:nvGrpSpPr>
          <p:cNvPr id="356" name="Group 356"/>
          <p:cNvGrpSpPr/>
          <p:nvPr/>
        </p:nvGrpSpPr>
        <p:grpSpPr>
          <a:xfrm>
            <a:off x="402747" y="2970983"/>
            <a:ext cx="7708006" cy="6714017"/>
            <a:chOff x="0" y="0"/>
            <a:chExt cx="7708004" cy="6714015"/>
          </a:xfrm>
        </p:grpSpPr>
        <p:pic>
          <p:nvPicPr>
            <p:cNvPr id="355" name="屏幕快照 2019-09-12 01.42.1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6200" y="50800"/>
              <a:ext cx="7555605" cy="65108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4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708005" cy="671401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362"/>
          <p:cNvGrpSpPr/>
          <p:nvPr/>
        </p:nvGrpSpPr>
        <p:grpSpPr>
          <a:xfrm>
            <a:off x="320079" y="1051591"/>
            <a:ext cx="12072868" cy="2148678"/>
            <a:chOff x="0" y="0"/>
            <a:chExt cx="12072866" cy="2148676"/>
          </a:xfrm>
        </p:grpSpPr>
        <p:pic>
          <p:nvPicPr>
            <p:cNvPr id="361" name="屏幕快照 2019-09-12 01.47.2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800"/>
              <a:ext cx="11920467" cy="19454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0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072867" cy="2148677"/>
            </a:xfrm>
            <a:prstGeom prst="rect">
              <a:avLst/>
            </a:prstGeom>
            <a:effectLst/>
          </p:spPr>
        </p:pic>
      </p:grpSp>
      <p:sp>
        <p:nvSpPr>
          <p:cNvPr id="363" name="Shape 363"/>
          <p:cNvSpPr/>
          <p:nvPr/>
        </p:nvSpPr>
        <p:spPr>
          <a:xfrm>
            <a:off x="430473" y="577849"/>
            <a:ext cx="1723341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handleClick</a:t>
            </a:r>
          </a:p>
        </p:txBody>
      </p:sp>
      <p:grpSp>
        <p:nvGrpSpPr>
          <p:cNvPr id="371" name="Group 371"/>
          <p:cNvGrpSpPr/>
          <p:nvPr/>
        </p:nvGrpSpPr>
        <p:grpSpPr>
          <a:xfrm>
            <a:off x="273116" y="3287183"/>
            <a:ext cx="12166794" cy="6130681"/>
            <a:chOff x="-76200" y="0"/>
            <a:chExt cx="12166793" cy="6130680"/>
          </a:xfrm>
        </p:grpSpPr>
        <p:grpSp>
          <p:nvGrpSpPr>
            <p:cNvPr id="366" name="Group 366"/>
            <p:cNvGrpSpPr/>
            <p:nvPr/>
          </p:nvGrpSpPr>
          <p:grpSpPr>
            <a:xfrm>
              <a:off x="-76200" y="548022"/>
              <a:ext cx="12166794" cy="3041876"/>
              <a:chOff x="0" y="0"/>
              <a:chExt cx="12166793" cy="3041875"/>
            </a:xfrm>
          </p:grpSpPr>
          <p:pic>
            <p:nvPicPr>
              <p:cNvPr id="365" name="屏幕快照 2019-09-12 01.48.56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12014394" cy="283867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64" name="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2166794" cy="3041876"/>
              </a:xfrm>
              <a:prstGeom prst="rect">
                <a:avLst/>
              </a:prstGeom>
              <a:effectLst/>
            </p:spPr>
          </p:pic>
        </p:grpSp>
        <p:sp>
          <p:nvSpPr>
            <p:cNvPr id="367" name="Shape 367"/>
            <p:cNvSpPr/>
            <p:nvPr/>
          </p:nvSpPr>
          <p:spPr>
            <a:xfrm>
              <a:off x="61038" y="0"/>
              <a:ext cx="1430122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 result</a:t>
              </a:r>
            </a:p>
          </p:txBody>
        </p:sp>
        <p:grpSp>
          <p:nvGrpSpPr>
            <p:cNvPr id="370" name="Group 370"/>
            <p:cNvGrpSpPr/>
            <p:nvPr/>
          </p:nvGrpSpPr>
          <p:grpSpPr>
            <a:xfrm>
              <a:off x="20611" y="3819280"/>
              <a:ext cx="10972801" cy="2311401"/>
              <a:chOff x="0" y="0"/>
              <a:chExt cx="10972800" cy="2311400"/>
            </a:xfrm>
          </p:grpSpPr>
          <p:pic>
            <p:nvPicPr>
              <p:cNvPr id="369" name="屏幕快照 2019-09-12 01.51.01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10820400" cy="21082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68" name="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10972800" cy="2311400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roup 377"/>
          <p:cNvGrpSpPr/>
          <p:nvPr/>
        </p:nvGrpSpPr>
        <p:grpSpPr>
          <a:xfrm>
            <a:off x="543917" y="1178467"/>
            <a:ext cx="11916966" cy="2160941"/>
            <a:chOff x="0" y="0"/>
            <a:chExt cx="11916964" cy="2160939"/>
          </a:xfrm>
        </p:grpSpPr>
        <p:pic>
          <p:nvPicPr>
            <p:cNvPr id="376" name="屏幕快照 2019-09-12 01.57.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800"/>
              <a:ext cx="11764565" cy="19577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916965" cy="2160940"/>
            </a:xfrm>
            <a:prstGeom prst="rect">
              <a:avLst/>
            </a:prstGeom>
            <a:effectLst/>
          </p:spPr>
        </p:pic>
      </p:grpSp>
      <p:sp>
        <p:nvSpPr>
          <p:cNvPr id="378" name="Shape 378"/>
          <p:cNvSpPr/>
          <p:nvPr/>
        </p:nvSpPr>
        <p:spPr>
          <a:xfrm>
            <a:off x="579499" y="631255"/>
            <a:ext cx="3467710" cy="5207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handleClick（simulate）</a:t>
            </a:r>
          </a:p>
        </p:txBody>
      </p:sp>
      <p:grpSp>
        <p:nvGrpSpPr>
          <p:cNvPr id="386" name="Group 386"/>
          <p:cNvGrpSpPr/>
          <p:nvPr/>
        </p:nvGrpSpPr>
        <p:grpSpPr>
          <a:xfrm>
            <a:off x="564890" y="3365919"/>
            <a:ext cx="12166794" cy="6130682"/>
            <a:chOff x="-76200" y="0"/>
            <a:chExt cx="12166793" cy="6130680"/>
          </a:xfrm>
        </p:grpSpPr>
        <p:grpSp>
          <p:nvGrpSpPr>
            <p:cNvPr id="381" name="Group 381"/>
            <p:cNvGrpSpPr/>
            <p:nvPr/>
          </p:nvGrpSpPr>
          <p:grpSpPr>
            <a:xfrm>
              <a:off x="-76200" y="548022"/>
              <a:ext cx="12166794" cy="3041876"/>
              <a:chOff x="0" y="0"/>
              <a:chExt cx="12166793" cy="3041875"/>
            </a:xfrm>
          </p:grpSpPr>
          <p:pic>
            <p:nvPicPr>
              <p:cNvPr id="380" name="屏幕快照 2019-09-12 01.48.56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12014394" cy="283867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79" name=""/>
              <p:cNvPicPr>
                <a:picLocks noChangeAspect="0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0"/>
                <a:ext cx="12166794" cy="3041876"/>
              </a:xfrm>
              <a:prstGeom prst="rect">
                <a:avLst/>
              </a:prstGeom>
              <a:effectLst/>
            </p:spPr>
          </p:pic>
        </p:grpSp>
        <p:sp>
          <p:nvSpPr>
            <p:cNvPr id="382" name="Shape 382"/>
            <p:cNvSpPr/>
            <p:nvPr/>
          </p:nvSpPr>
          <p:spPr>
            <a:xfrm>
              <a:off x="61038" y="0"/>
              <a:ext cx="1430122" cy="469900"/>
            </a:xfrm>
            <a:prstGeom prst="rect">
              <a:avLst/>
            </a:prstGeom>
            <a:solidFill>
              <a:srgbClr val="53585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63500" dir="27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 result</a:t>
              </a:r>
            </a:p>
          </p:txBody>
        </p:sp>
        <p:grpSp>
          <p:nvGrpSpPr>
            <p:cNvPr id="385" name="Group 385"/>
            <p:cNvGrpSpPr/>
            <p:nvPr/>
          </p:nvGrpSpPr>
          <p:grpSpPr>
            <a:xfrm>
              <a:off x="20611" y="3819280"/>
              <a:ext cx="10972801" cy="2311401"/>
              <a:chOff x="0" y="0"/>
              <a:chExt cx="10972800" cy="2311400"/>
            </a:xfrm>
          </p:grpSpPr>
          <p:pic>
            <p:nvPicPr>
              <p:cNvPr id="384" name="屏幕快照 2019-09-12 01.51.01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76200" y="50800"/>
                <a:ext cx="10820400" cy="21082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83" name=""/>
              <p:cNvPicPr>
                <a:picLocks noChangeAspect="0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10972800" cy="2311400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body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/>
            <a:r>
              <a:t>action test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5276418" y="4552949"/>
            <a:ext cx="24519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code demo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body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/>
            <a:r>
              <a:t>best practice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xfrm>
            <a:off x="952500" y="444500"/>
            <a:ext cx="11099800" cy="772665"/>
          </a:xfrm>
          <a:prstGeom prst="rect">
            <a:avLst/>
          </a:prstGeom>
        </p:spPr>
        <p:txBody>
          <a:bodyPr/>
          <a:lstStyle>
            <a:lvl1pPr defTabSz="327152">
              <a:defRPr sz="4480"/>
            </a:lvl1pPr>
          </a:lstStyle>
          <a:p>
            <a:pPr/>
            <a:r>
              <a:t>specs</a:t>
            </a:r>
          </a:p>
        </p:txBody>
      </p:sp>
      <p:sp>
        <p:nvSpPr>
          <p:cNvPr id="403" name="Shape 403"/>
          <p:cNvSpPr/>
          <p:nvPr/>
        </p:nvSpPr>
        <p:spPr>
          <a:xfrm>
            <a:off x="870238" y="1856805"/>
            <a:ext cx="1063180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AutoNum type="arabicPeriod" startAt="1"/>
              <a:defRPr sz="3000"/>
            </a:lvl1pPr>
          </a:lstStyle>
          <a:p>
            <a:pPr/>
            <a:r>
              <a:t>export class component/export default connect component </a:t>
            </a:r>
          </a:p>
        </p:txBody>
      </p:sp>
      <p:sp>
        <p:nvSpPr>
          <p:cNvPr id="404" name="Shape 404"/>
          <p:cNvSpPr/>
          <p:nvPr/>
        </p:nvSpPr>
        <p:spPr>
          <a:xfrm>
            <a:off x="922656" y="1289049"/>
            <a:ext cx="1655980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component</a:t>
            </a:r>
          </a:p>
        </p:txBody>
      </p:sp>
      <p:sp>
        <p:nvSpPr>
          <p:cNvPr id="405" name="Shape 405"/>
          <p:cNvSpPr/>
          <p:nvPr/>
        </p:nvSpPr>
        <p:spPr>
          <a:xfrm>
            <a:off x="870238" y="2742630"/>
            <a:ext cx="75605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AutoNum type="arabicPeriod" startAt="2"/>
              <a:defRPr sz="3000"/>
            </a:lvl1pPr>
          </a:lstStyle>
          <a:p>
            <a:pPr/>
            <a:r>
              <a:t>declare properties used in shallow/mount </a:t>
            </a:r>
          </a:p>
        </p:txBody>
      </p:sp>
      <p:sp>
        <p:nvSpPr>
          <p:cNvPr id="406" name="Shape 406"/>
          <p:cNvSpPr/>
          <p:nvPr/>
        </p:nvSpPr>
        <p:spPr>
          <a:xfrm>
            <a:off x="870238" y="3628455"/>
            <a:ext cx="792861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AutoNum type="arabicPeriod" startAt="3"/>
              <a:defRPr sz="3000"/>
            </a:lvl1pPr>
          </a:lstStyle>
          <a:p>
            <a:pPr/>
            <a:r>
              <a:t> shallow/mount component in setup function</a:t>
            </a:r>
          </a:p>
        </p:txBody>
      </p:sp>
      <p:sp>
        <p:nvSpPr>
          <p:cNvPr id="407" name="Shape 407"/>
          <p:cNvSpPr/>
          <p:nvPr/>
        </p:nvSpPr>
        <p:spPr>
          <a:xfrm>
            <a:off x="870238" y="5014464"/>
            <a:ext cx="79629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AutoNum type="arabicPeriod" startAt="1"/>
              <a:defRPr sz="3000"/>
            </a:lvl1pPr>
          </a:lstStyle>
          <a:p>
            <a:pPr/>
            <a:r>
              <a:t>return promise’s resolve/reject in right place </a:t>
            </a:r>
          </a:p>
        </p:txBody>
      </p:sp>
      <p:sp>
        <p:nvSpPr>
          <p:cNvPr id="408" name="Shape 408"/>
          <p:cNvSpPr/>
          <p:nvPr/>
        </p:nvSpPr>
        <p:spPr>
          <a:xfrm>
            <a:off x="905174" y="4294553"/>
            <a:ext cx="944576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action</a:t>
            </a:r>
          </a:p>
        </p:txBody>
      </p:sp>
      <p:sp>
        <p:nvSpPr>
          <p:cNvPr id="409" name="Shape 409"/>
          <p:cNvSpPr/>
          <p:nvPr/>
        </p:nvSpPr>
        <p:spPr>
          <a:xfrm>
            <a:off x="870238" y="5823275"/>
            <a:ext cx="67772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AutoNum type="arabicPeriod" startAt="2"/>
              <a:defRPr sz="3000"/>
            </a:lvl1pPr>
          </a:lstStyle>
          <a:p>
            <a:pPr/>
            <a:r>
              <a:t>unify async test style (done/promise) </a:t>
            </a:r>
          </a:p>
        </p:txBody>
      </p:sp>
      <p:sp>
        <p:nvSpPr>
          <p:cNvPr id="410" name="Shape 410"/>
          <p:cNvSpPr/>
          <p:nvPr/>
        </p:nvSpPr>
        <p:spPr>
          <a:xfrm>
            <a:off x="870238" y="7120385"/>
            <a:ext cx="69966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AutoNum type="arabicPeriod" startAt="1"/>
              <a:defRPr sz="3000"/>
            </a:lvl1pPr>
          </a:lstStyle>
          <a:p>
            <a:pPr/>
            <a:r>
              <a:t>clear and accurate description in case</a:t>
            </a:r>
          </a:p>
        </p:txBody>
      </p:sp>
      <p:sp>
        <p:nvSpPr>
          <p:cNvPr id="411" name="Shape 411"/>
          <p:cNvSpPr/>
          <p:nvPr/>
        </p:nvSpPr>
        <p:spPr>
          <a:xfrm>
            <a:off x="899539" y="6400474"/>
            <a:ext cx="808940" cy="469901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other</a:t>
            </a:r>
          </a:p>
        </p:txBody>
      </p:sp>
      <p:sp>
        <p:nvSpPr>
          <p:cNvPr id="412" name="Shape 412"/>
          <p:cNvSpPr/>
          <p:nvPr/>
        </p:nvSpPr>
        <p:spPr>
          <a:xfrm>
            <a:off x="870238" y="7929195"/>
            <a:ext cx="72508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>
              <a:buSzPct val="100000"/>
              <a:buAutoNum type="arabicPeriod" startAt="2"/>
              <a:defRPr sz="3000"/>
            </a:lvl1pPr>
          </a:lstStyle>
          <a:p>
            <a:pPr/>
            <a:r>
              <a:t>put condition test cases in one describe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title"/>
          </p:nvPr>
        </p:nvSpPr>
        <p:spPr>
          <a:xfrm>
            <a:off x="952500" y="444500"/>
            <a:ext cx="11099800" cy="999230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debug tools</a:t>
            </a:r>
          </a:p>
        </p:txBody>
      </p:sp>
      <p:sp>
        <p:nvSpPr>
          <p:cNvPr id="417" name="Shape 417"/>
          <p:cNvSpPr/>
          <p:nvPr/>
        </p:nvSpPr>
        <p:spPr>
          <a:xfrm>
            <a:off x="1352037" y="2162663"/>
            <a:ext cx="48403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jest extension (vscode)</a:t>
            </a:r>
          </a:p>
        </p:txBody>
      </p:sp>
      <p:grpSp>
        <p:nvGrpSpPr>
          <p:cNvPr id="420" name="Group 420"/>
          <p:cNvGrpSpPr/>
          <p:nvPr/>
        </p:nvGrpSpPr>
        <p:grpSpPr>
          <a:xfrm>
            <a:off x="1248833" y="3029112"/>
            <a:ext cx="6172201" cy="4318001"/>
            <a:chOff x="0" y="0"/>
            <a:chExt cx="6172200" cy="4318000"/>
          </a:xfrm>
        </p:grpSpPr>
        <p:pic>
          <p:nvPicPr>
            <p:cNvPr id="419" name="屏幕快照 2019-09-13 00.56.2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200" y="50800"/>
              <a:ext cx="6019800" cy="4114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8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172200" cy="4318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body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bridg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7302" y="2226822"/>
            <a:ext cx="8430196" cy="582349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>
            <p:ph type="title"/>
          </p:nvPr>
        </p:nvSpPr>
        <p:spPr>
          <a:xfrm>
            <a:off x="1269999" y="504173"/>
            <a:ext cx="10464801" cy="1016001"/>
          </a:xfrm>
          <a:prstGeom prst="rect">
            <a:avLst/>
          </a:prstGeom>
        </p:spPr>
        <p:txBody>
          <a:bodyPr/>
          <a:lstStyle>
            <a:lvl1pPr defTabSz="438150">
              <a:defRPr sz="6000"/>
            </a:lvl1pPr>
          </a:lstStyle>
          <a:p>
            <a:pPr/>
            <a:r>
              <a:t>example</a:t>
            </a:r>
          </a:p>
        </p:txBody>
      </p:sp>
      <p:pic>
        <p:nvPicPr>
          <p:cNvPr id="131" name="timg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7302" y="2119879"/>
            <a:ext cx="8430196" cy="632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Why 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Why not UT</a:t>
            </a:r>
          </a:p>
        </p:txBody>
      </p:sp>
      <p:sp>
        <p:nvSpPr>
          <p:cNvPr id="140" name="Shape 140"/>
          <p:cNvSpPr/>
          <p:nvPr/>
        </p:nvSpPr>
        <p:spPr>
          <a:xfrm>
            <a:off x="2855057" y="3114593"/>
            <a:ext cx="342126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don’t know how</a:t>
            </a:r>
          </a:p>
        </p:txBody>
      </p:sp>
      <p:sp>
        <p:nvSpPr>
          <p:cNvPr id="141" name="Shape 141"/>
          <p:cNvSpPr/>
          <p:nvPr/>
        </p:nvSpPr>
        <p:spPr>
          <a:xfrm>
            <a:off x="7292242" y="4602284"/>
            <a:ext cx="2857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no meaning</a:t>
            </a:r>
          </a:p>
          <a:p>
            <a:pPr/>
          </a:p>
        </p:txBody>
      </p:sp>
      <p:sp>
        <p:nvSpPr>
          <p:cNvPr id="142" name="Shape 142"/>
          <p:cNvSpPr/>
          <p:nvPr/>
        </p:nvSpPr>
        <p:spPr>
          <a:xfrm>
            <a:off x="2855057" y="4602284"/>
            <a:ext cx="2857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no time</a:t>
            </a:r>
          </a:p>
        </p:txBody>
      </p:sp>
      <p:sp>
        <p:nvSpPr>
          <p:cNvPr id="143" name="Shape 143"/>
          <p:cNvSpPr/>
          <p:nvPr/>
        </p:nvSpPr>
        <p:spPr>
          <a:xfrm>
            <a:off x="548053" y="5902406"/>
            <a:ext cx="579421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input-output ratio is too low</a:t>
            </a:r>
          </a:p>
        </p:txBody>
      </p:sp>
      <p:sp>
        <p:nvSpPr>
          <p:cNvPr id="144" name="Shape 144"/>
          <p:cNvSpPr/>
          <p:nvPr/>
        </p:nvSpPr>
        <p:spPr>
          <a:xfrm>
            <a:off x="7521493" y="3114593"/>
            <a:ext cx="2857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no require</a:t>
            </a:r>
          </a:p>
        </p:txBody>
      </p:sp>
      <p:sp>
        <p:nvSpPr>
          <p:cNvPr id="145" name="Shape 145"/>
          <p:cNvSpPr/>
          <p:nvPr/>
        </p:nvSpPr>
        <p:spPr>
          <a:xfrm>
            <a:off x="6537487" y="5902406"/>
            <a:ext cx="62370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simple logic, not worth writing</a:t>
            </a:r>
          </a:p>
          <a:p>
            <a:pPr/>
          </a:p>
        </p:txBody>
      </p:sp>
      <p:sp>
        <p:nvSpPr>
          <p:cNvPr id="146" name="Shape 146"/>
          <p:cNvSpPr/>
          <p:nvPr/>
        </p:nvSpPr>
        <p:spPr>
          <a:xfrm>
            <a:off x="2100303" y="6889912"/>
            <a:ext cx="436701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……</a:t>
            </a:r>
          </a:p>
        </p:txBody>
      </p:sp>
    </p:spTree>
  </p:cSld>
  <p:clrMapOvr>
    <a:masterClrMapping/>
  </p:clrMapOvr>
  <p:transition xmlns:p14="http://schemas.microsoft.com/office/powerpoint/2010/main" spd="fast" advClick="1" p14:dur="75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6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6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6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6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6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6"/>
      <p:bldP build="whole" bldLvl="1" animBg="1" rev="0" advAuto="0" spid="142" grpId="3"/>
      <p:bldP build="whole" bldLvl="1" animBg="1" rev="0" advAuto="0" spid="140" grpId="1"/>
      <p:bldP build="whole" bldLvl="1" animBg="1" rev="0" advAuto="0" spid="143" grpId="5"/>
      <p:bldP build="whole" bldLvl="1" animBg="1" rev="0" advAuto="0" spid="141" grpId="4"/>
      <p:bldP build="whole" bldLvl="1" animBg="1" rev="0" advAuto="0" spid="144" grpId="2"/>
      <p:bldP build="whole" bldLvl="1" animBg="1" rev="0" advAuto="0" spid="146" grpId="7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952500" y="444500"/>
            <a:ext cx="11099800" cy="1003300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Why UT</a:t>
            </a:r>
          </a:p>
        </p:txBody>
      </p:sp>
      <p:sp>
        <p:nvSpPr>
          <p:cNvPr id="151" name="Shape 151"/>
          <p:cNvSpPr/>
          <p:nvPr/>
        </p:nvSpPr>
        <p:spPr>
          <a:xfrm>
            <a:off x="971345" y="2986942"/>
            <a:ext cx="83393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</a:lvl1pPr>
          </a:lstStyle>
          <a:p>
            <a:pPr/>
            <a:r>
              <a:t>enhance code robustness and quality</a:t>
            </a:r>
          </a:p>
        </p:txBody>
      </p:sp>
      <p:sp>
        <p:nvSpPr>
          <p:cNvPr id="152" name="Shape 152"/>
          <p:cNvSpPr/>
          <p:nvPr/>
        </p:nvSpPr>
        <p:spPr>
          <a:xfrm>
            <a:off x="971345" y="4030947"/>
            <a:ext cx="71191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</a:lvl1pPr>
          </a:lstStyle>
          <a:p>
            <a:pPr/>
            <a:r>
              <a:t>improve our confidence in code</a:t>
            </a:r>
          </a:p>
        </p:txBody>
      </p:sp>
      <p:sp>
        <p:nvSpPr>
          <p:cNvPr id="153" name="Shape 153"/>
          <p:cNvSpPr/>
          <p:nvPr/>
        </p:nvSpPr>
        <p:spPr>
          <a:xfrm>
            <a:off x="971345" y="5074952"/>
            <a:ext cx="92697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</a:lvl1pPr>
          </a:lstStyle>
          <a:p>
            <a:pPr/>
            <a:r>
              <a:t>exposure of problems as soon as possible</a:t>
            </a:r>
          </a:p>
        </p:txBody>
      </p:sp>
      <p:sp>
        <p:nvSpPr>
          <p:cNvPr id="154" name="Shape 154"/>
          <p:cNvSpPr/>
          <p:nvPr/>
        </p:nvSpPr>
        <p:spPr>
          <a:xfrm>
            <a:off x="971345" y="6118957"/>
            <a:ext cx="996518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</a:lvl1pPr>
          </a:lstStyle>
          <a:p>
            <a:pPr/>
            <a:r>
              <a:t>reducing modification and maintenance costs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  <p:bldP build="whole" bldLvl="1" animBg="1" rev="0" advAuto="0" spid="152" grpId="2"/>
      <p:bldP build="whole" bldLvl="1" animBg="1" rev="0" advAuto="0" spid="153" grpId="3"/>
      <p:bldP build="whole" bldLvl="1" animBg="1" rev="0" advAuto="0" spid="154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952500" y="444500"/>
            <a:ext cx="11099800" cy="1003300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Why Jest</a:t>
            </a:r>
          </a:p>
        </p:txBody>
      </p:sp>
      <p:sp>
        <p:nvSpPr>
          <p:cNvPr id="159" name="Shape 159"/>
          <p:cNvSpPr/>
          <p:nvPr/>
        </p:nvSpPr>
        <p:spPr>
          <a:xfrm>
            <a:off x="1264811" y="2478046"/>
            <a:ext cx="29009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</a:lvl1pPr>
          </a:lstStyle>
          <a:p>
            <a:pPr/>
            <a:r>
              <a:t>zero config</a:t>
            </a:r>
          </a:p>
        </p:txBody>
      </p:sp>
      <p:sp>
        <p:nvSpPr>
          <p:cNvPr id="160" name="Shape 160"/>
          <p:cNvSpPr/>
          <p:nvPr/>
        </p:nvSpPr>
        <p:spPr>
          <a:xfrm>
            <a:off x="1201261" y="3610575"/>
            <a:ext cx="268015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</a:lvl1pPr>
          </a:lstStyle>
          <a:p>
            <a:pPr/>
            <a:r>
              <a:t>light、fast</a:t>
            </a:r>
          </a:p>
        </p:txBody>
      </p:sp>
      <p:sp>
        <p:nvSpPr>
          <p:cNvPr id="161" name="Shape 161"/>
          <p:cNvSpPr/>
          <p:nvPr/>
        </p:nvSpPr>
        <p:spPr>
          <a:xfrm>
            <a:off x="1264811" y="5964532"/>
            <a:ext cx="572922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</a:lvl1pPr>
          </a:lstStyle>
          <a:p>
            <a:pPr/>
            <a:r>
              <a:t>snapshots、watch、filter</a:t>
            </a:r>
          </a:p>
        </p:txBody>
      </p:sp>
      <p:sp>
        <p:nvSpPr>
          <p:cNvPr id="162" name="Shape 162"/>
          <p:cNvSpPr/>
          <p:nvPr/>
        </p:nvSpPr>
        <p:spPr>
          <a:xfrm>
            <a:off x="1201260" y="4787554"/>
            <a:ext cx="51778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08000" indent="-508000">
              <a:buSzPct val="100000"/>
              <a:buChar char="•"/>
            </a:lvl1pPr>
          </a:lstStyle>
          <a:p>
            <a:pPr/>
            <a:r>
              <a:t>friendly、powerful API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  <p:bldP build="whole" bldLvl="1" animBg="1" rev="0" advAuto="0" spid="161" grpId="4"/>
      <p:bldP build="whole" bldLvl="1" animBg="1" rev="0" advAuto="0" spid="162" grpId="3"/>
      <p:bldP build="whole" bldLvl="1" animBg="1" rev="0" advAuto="0" spid="160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5398883" y="2903415"/>
            <a:ext cx="220703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How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